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6" r:id="rId13"/>
    <p:sldId id="267" r:id="rId14"/>
    <p:sldId id="277" r:id="rId15"/>
    <p:sldId id="278" r:id="rId16"/>
    <p:sldId id="268" r:id="rId17"/>
    <p:sldId id="269" r:id="rId18"/>
    <p:sldId id="270" r:id="rId19"/>
    <p:sldId id="271" r:id="rId20"/>
    <p:sldId id="272" r:id="rId21"/>
    <p:sldId id="273" r:id="rId22"/>
    <p:sldId id="279" r:id="rId23"/>
    <p:sldId id="276" r:id="rId24"/>
    <p:sldId id="274" r:id="rId25"/>
  </p:sldIdLst>
  <p:sldSz cx="12192000" cy="6858000"/>
  <p:notesSz cx="6794500" cy="99314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C22261-52C1-C25D-1511-5FDC5D83F973}" name="Carman Siu (PHY)" initials="KS" userId="S::kamansiu@cuhk.edu.hk::53c92450-3831-4f46-aedd-f2bdc74af2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E048E-1AAD-4070-AFCD-C3C2D04710F2}" v="10" dt="2026-09-24T08:09:05.24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2" y="4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an Siu (PHY)" userId="53c92450-3831-4f46-aedd-f2bdc74af249" providerId="ADAL" clId="{A745E653-5A0D-4B4C-9384-7E44B54CB257}"/>
    <pc:docChg chg="undo custSel modSld">
      <pc:chgData name="Carman Siu (PHY)" userId="53c92450-3831-4f46-aedd-f2bdc74af249" providerId="ADAL" clId="{A745E653-5A0D-4B4C-9384-7E44B54CB257}" dt="2026-09-25T07:09:11.439" v="312" actId="20577"/>
      <pc:docMkLst>
        <pc:docMk/>
      </pc:docMkLst>
      <pc:sldChg chg="modSp mod">
        <pc:chgData name="Carman Siu (PHY)" userId="53c92450-3831-4f46-aedd-f2bdc74af249" providerId="ADAL" clId="{A745E653-5A0D-4B4C-9384-7E44B54CB257}" dt="2026-09-24T08:10:40.185" v="262" actId="20577"/>
        <pc:sldMkLst>
          <pc:docMk/>
          <pc:sldMk cId="0" sldId="262"/>
        </pc:sldMkLst>
        <pc:graphicFrameChg chg="mod modGraphic">
          <ac:chgData name="Carman Siu (PHY)" userId="53c92450-3831-4f46-aedd-f2bdc74af249" providerId="ADAL" clId="{A745E653-5A0D-4B4C-9384-7E44B54CB257}" dt="2026-09-24T08:10:40.185" v="262" actId="20577"/>
          <ac:graphicFrameMkLst>
            <pc:docMk/>
            <pc:sldMk cId="0" sldId="262"/>
            <ac:graphicFrameMk id="4" creationId="{00000000-0000-0000-0000-000000000000}"/>
          </ac:graphicFrameMkLst>
        </pc:graphicFrameChg>
        <pc:graphicFrameChg chg="mod">
          <ac:chgData name="Carman Siu (PHY)" userId="53c92450-3831-4f46-aedd-f2bdc74af249" providerId="ADAL" clId="{A745E653-5A0D-4B4C-9384-7E44B54CB257}" dt="2026-09-24T08:09:51.403" v="214" actId="1038"/>
          <ac:graphicFrameMkLst>
            <pc:docMk/>
            <pc:sldMk cId="0" sldId="262"/>
            <ac:graphicFrameMk id="6" creationId="{00000000-0000-0000-0000-000000000000}"/>
          </ac:graphicFrameMkLst>
        </pc:graphicFrameChg>
        <pc:graphicFrameChg chg="mod">
          <ac:chgData name="Carman Siu (PHY)" userId="53c92450-3831-4f46-aedd-f2bdc74af249" providerId="ADAL" clId="{A745E653-5A0D-4B4C-9384-7E44B54CB257}" dt="2026-09-24T08:09:51.403" v="214" actId="1038"/>
          <ac:graphicFrameMkLst>
            <pc:docMk/>
            <pc:sldMk cId="0" sldId="262"/>
            <ac:graphicFrameMk id="7" creationId="{00000000-0000-0000-0000-000000000000}"/>
          </ac:graphicFrameMkLst>
        </pc:graphicFrameChg>
        <pc:graphicFrameChg chg="mod">
          <ac:chgData name="Carman Siu (PHY)" userId="53c92450-3831-4f46-aedd-f2bdc74af249" providerId="ADAL" clId="{A745E653-5A0D-4B4C-9384-7E44B54CB257}" dt="2026-09-24T08:09:51.403" v="214" actId="1038"/>
          <ac:graphicFrameMkLst>
            <pc:docMk/>
            <pc:sldMk cId="0" sldId="262"/>
            <ac:graphicFrameMk id="11" creationId="{70B06ED6-4237-7D47-975F-C7DEC549479C}"/>
          </ac:graphicFrameMkLst>
        </pc:graphicFrameChg>
      </pc:sldChg>
      <pc:sldChg chg="modSp mod">
        <pc:chgData name="Carman Siu (PHY)" userId="53c92450-3831-4f46-aedd-f2bdc74af249" providerId="ADAL" clId="{A745E653-5A0D-4B4C-9384-7E44B54CB257}" dt="2026-09-25T07:09:11.439" v="312" actId="20577"/>
        <pc:sldMkLst>
          <pc:docMk/>
          <pc:sldMk cId="0" sldId="271"/>
        </pc:sldMkLst>
        <pc:spChg chg="mod">
          <ac:chgData name="Carman Siu (PHY)" userId="53c92450-3831-4f46-aedd-f2bdc74af249" providerId="ADAL" clId="{A745E653-5A0D-4B4C-9384-7E44B54CB257}" dt="2026-09-25T07:09:11.439" v="312" actId="20577"/>
          <ac:spMkLst>
            <pc:docMk/>
            <pc:sldMk cId="0" sldId="271"/>
            <ac:spMk id="2" creationId="{00000000-0000-0000-0000-000000000000}"/>
          </ac:spMkLst>
        </pc:spChg>
      </pc:sldChg>
      <pc:sldChg chg="modSp mod">
        <pc:chgData name="Carman Siu (PHY)" userId="53c92450-3831-4f46-aedd-f2bdc74af249" providerId="ADAL" clId="{A745E653-5A0D-4B4C-9384-7E44B54CB257}" dt="2026-09-24T08:26:32.632" v="311" actId="20577"/>
        <pc:sldMkLst>
          <pc:docMk/>
          <pc:sldMk cId="0" sldId="272"/>
        </pc:sldMkLst>
        <pc:spChg chg="mod">
          <ac:chgData name="Carman Siu (PHY)" userId="53c92450-3831-4f46-aedd-f2bdc74af249" providerId="ADAL" clId="{A745E653-5A0D-4B4C-9384-7E44B54CB257}" dt="2026-08-27T06:57:20.532" v="48" actId="20577"/>
          <ac:spMkLst>
            <pc:docMk/>
            <pc:sldMk cId="0" sldId="272"/>
            <ac:spMk id="2" creationId="{00000000-0000-0000-0000-000000000000}"/>
          </ac:spMkLst>
        </pc:spChg>
        <pc:graphicFrameChg chg="modGraphic">
          <ac:chgData name="Carman Siu (PHY)" userId="53c92450-3831-4f46-aedd-f2bdc74af249" providerId="ADAL" clId="{A745E653-5A0D-4B4C-9384-7E44B54CB257}" dt="2026-09-24T08:26:32.632" v="311" actId="20577"/>
          <ac:graphicFrameMkLst>
            <pc:docMk/>
            <pc:sldMk cId="0" sldId="272"/>
            <ac:graphicFrameMk id="3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F019A-CA1D-48F4-85D6-ABF818AAE017}" type="datetimeFigureOut">
              <a:rPr lang="en-HK" smtClean="0"/>
              <a:t>5/10/2026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A077D-1EFC-422E-BBFD-F0CA105D11A0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95796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onstantia"/>
                <a:cs typeface="Constantia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hlink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onstantia"/>
                <a:cs typeface="Constantia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hlink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onstantia"/>
                <a:cs typeface="Constantia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hlink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onstantia"/>
                <a:cs typeface="Constantia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Constantia"/>
                <a:cs typeface="Constantia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2752" y="493459"/>
            <a:ext cx="5726495" cy="1087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hlink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8685" y="1339937"/>
            <a:ext cx="9354629" cy="301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53140" y="6463579"/>
            <a:ext cx="133984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A8A8A"/>
                </a:solidFill>
                <a:latin typeface="Constantia"/>
                <a:cs typeface="Constantia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ugadm@phy.cuhk.edu.hk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://www.sci.cuhk.edu.hk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hy.cuhk.edu.hk/" TargetMode="External"/><Relationship Id="rId5" Type="http://schemas.openxmlformats.org/officeDocument/2006/relationships/hyperlink" Target="mailto:ugadm@phy.cuhk.edu.hk" TargetMode="External"/><Relationship Id="rId4" Type="http://schemas.openxmlformats.org/officeDocument/2006/relationships/hyperlink" Target="mailto:physics@phy.cuhk.edu.h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3886" y="1517915"/>
            <a:ext cx="935271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10" dirty="0">
                <a:solidFill>
                  <a:srgbClr val="000000"/>
                </a:solidFill>
              </a:rPr>
              <a:t>Admission </a:t>
            </a:r>
            <a:r>
              <a:rPr sz="4000" spc="-5" dirty="0">
                <a:solidFill>
                  <a:srgbClr val="000000"/>
                </a:solidFill>
              </a:rPr>
              <a:t>talk </a:t>
            </a:r>
            <a:r>
              <a:rPr sz="4000" spc="-10" dirty="0">
                <a:solidFill>
                  <a:srgbClr val="000000"/>
                </a:solidFill>
              </a:rPr>
              <a:t>for </a:t>
            </a:r>
            <a:r>
              <a:rPr sz="4000" spc="-40" dirty="0">
                <a:solidFill>
                  <a:srgbClr val="000000"/>
                </a:solidFill>
              </a:rPr>
              <a:t>202</a:t>
            </a:r>
            <a:r>
              <a:rPr lang="en-US" sz="4000" spc="-40" dirty="0">
                <a:solidFill>
                  <a:srgbClr val="000000"/>
                </a:solidFill>
              </a:rPr>
              <a:t>7</a:t>
            </a:r>
            <a:r>
              <a:rPr sz="4000" spc="-40" dirty="0">
                <a:solidFill>
                  <a:srgbClr val="000000"/>
                </a:solidFill>
              </a:rPr>
              <a:t> </a:t>
            </a:r>
            <a:r>
              <a:rPr sz="4000" spc="-20" dirty="0">
                <a:solidFill>
                  <a:srgbClr val="000000"/>
                </a:solidFill>
              </a:rPr>
              <a:t>Physics </a:t>
            </a:r>
            <a:r>
              <a:rPr sz="4000" spc="-5" dirty="0">
                <a:solidFill>
                  <a:srgbClr val="000000"/>
                </a:solidFill>
              </a:rPr>
              <a:t>@</a:t>
            </a:r>
            <a:r>
              <a:rPr sz="4000" spc="-25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CUHK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50012" y="2763532"/>
            <a:ext cx="11650980" cy="1026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290" algn="ctr">
              <a:lnSpc>
                <a:spcPct val="100000"/>
              </a:lnSpc>
            </a:pPr>
            <a:r>
              <a:rPr sz="3000" spc="-15" dirty="0">
                <a:latin typeface="Constantia"/>
                <a:cs typeface="Constantia"/>
              </a:rPr>
              <a:t>(</a:t>
            </a:r>
            <a:r>
              <a:rPr sz="3000" spc="-15" dirty="0">
                <a:solidFill>
                  <a:srgbClr val="FF0000"/>
                </a:solidFill>
                <a:latin typeface="Constantia"/>
                <a:cs typeface="Constantia"/>
              </a:rPr>
              <a:t>JUPAS</a:t>
            </a:r>
            <a:r>
              <a:rPr sz="3000" spc="-2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-5" dirty="0">
                <a:solidFill>
                  <a:srgbClr val="FF0000"/>
                </a:solidFill>
                <a:latin typeface="Constantia"/>
                <a:cs typeface="Constantia"/>
              </a:rPr>
              <a:t>4601</a:t>
            </a:r>
            <a:r>
              <a:rPr sz="3000" spc="-2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dirty="0">
                <a:latin typeface="Constantia"/>
                <a:cs typeface="Constantia"/>
              </a:rPr>
              <a:t>CUHK</a:t>
            </a:r>
            <a:r>
              <a:rPr sz="3000" spc="-60" dirty="0">
                <a:latin typeface="Constantia"/>
                <a:cs typeface="Constantia"/>
              </a:rPr>
              <a:t> </a:t>
            </a:r>
            <a:r>
              <a:rPr sz="3000" spc="-10" dirty="0">
                <a:latin typeface="Constantia"/>
                <a:cs typeface="Constantia"/>
              </a:rPr>
              <a:t>Broad-based</a:t>
            </a:r>
            <a:r>
              <a:rPr sz="3000" spc="-15" dirty="0">
                <a:latin typeface="Constantia"/>
                <a:cs typeface="Constantia"/>
              </a:rPr>
              <a:t> Science</a:t>
            </a:r>
            <a:r>
              <a:rPr sz="3000" spc="-60" dirty="0">
                <a:latin typeface="Constantia"/>
                <a:cs typeface="Constantia"/>
              </a:rPr>
              <a:t> </a:t>
            </a:r>
            <a:r>
              <a:rPr sz="3000" dirty="0">
                <a:latin typeface="KaiTi"/>
                <a:cs typeface="KaiTi"/>
              </a:rPr>
              <a:t>大類收生</a:t>
            </a:r>
            <a:r>
              <a:rPr sz="3000" dirty="0">
                <a:latin typeface="Constantia"/>
                <a:cs typeface="Constantia"/>
              </a:rPr>
              <a:t>)</a:t>
            </a:r>
          </a:p>
          <a:p>
            <a:pPr algn="ctr">
              <a:lnSpc>
                <a:spcPct val="100000"/>
              </a:lnSpc>
              <a:spcBef>
                <a:spcPts val="635"/>
              </a:spcBef>
            </a:pPr>
            <a:r>
              <a:rPr sz="3000" spc="-15" dirty="0">
                <a:latin typeface="Constantia"/>
                <a:cs typeface="Constantia"/>
              </a:rPr>
              <a:t>(</a:t>
            </a:r>
            <a:r>
              <a:rPr sz="3000" spc="-15" dirty="0">
                <a:solidFill>
                  <a:srgbClr val="FF0000"/>
                </a:solidFill>
                <a:latin typeface="Constantia"/>
                <a:cs typeface="Constantia"/>
              </a:rPr>
              <a:t>JUPAS</a:t>
            </a:r>
            <a:r>
              <a:rPr sz="3000" spc="-5" dirty="0">
                <a:solidFill>
                  <a:srgbClr val="FF0000"/>
                </a:solidFill>
                <a:latin typeface="Constantia"/>
                <a:cs typeface="Constantia"/>
              </a:rPr>
              <a:t> 4690</a:t>
            </a:r>
            <a:r>
              <a:rPr sz="3000" spc="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000" spc="-5" dirty="0">
                <a:latin typeface="Constantia"/>
                <a:cs typeface="Constantia"/>
              </a:rPr>
              <a:t>Enrichment</a:t>
            </a:r>
            <a:r>
              <a:rPr sz="3000" spc="-75" dirty="0">
                <a:latin typeface="Constantia"/>
                <a:cs typeface="Constantia"/>
              </a:rPr>
              <a:t> </a:t>
            </a:r>
            <a:r>
              <a:rPr sz="3000" spc="-15" dirty="0">
                <a:latin typeface="Constantia"/>
                <a:cs typeface="Constantia"/>
              </a:rPr>
              <a:t>Stream</a:t>
            </a:r>
            <a:r>
              <a:rPr sz="3000" spc="-40" dirty="0">
                <a:latin typeface="Constantia"/>
                <a:cs typeface="Constantia"/>
              </a:rPr>
              <a:t> </a:t>
            </a:r>
            <a:r>
              <a:rPr sz="3000" dirty="0">
                <a:latin typeface="Constantia"/>
                <a:cs typeface="Constantia"/>
              </a:rPr>
              <a:t>in</a:t>
            </a:r>
            <a:r>
              <a:rPr sz="3000" spc="-114" dirty="0">
                <a:latin typeface="Constantia"/>
                <a:cs typeface="Constantia"/>
              </a:rPr>
              <a:t> </a:t>
            </a:r>
            <a:r>
              <a:rPr sz="3000" spc="-10" dirty="0">
                <a:latin typeface="Constantia"/>
                <a:cs typeface="Constantia"/>
              </a:rPr>
              <a:t>Theoretical</a:t>
            </a:r>
            <a:r>
              <a:rPr sz="3000" dirty="0">
                <a:latin typeface="Constantia"/>
                <a:cs typeface="Constantia"/>
              </a:rPr>
              <a:t> </a:t>
            </a:r>
            <a:r>
              <a:rPr sz="3000" spc="-15" dirty="0">
                <a:latin typeface="Constantia"/>
                <a:cs typeface="Constantia"/>
              </a:rPr>
              <a:t>Physics</a:t>
            </a:r>
            <a:r>
              <a:rPr sz="3000" spc="-60" dirty="0">
                <a:latin typeface="Constantia"/>
                <a:cs typeface="Constantia"/>
              </a:rPr>
              <a:t> </a:t>
            </a:r>
            <a:r>
              <a:rPr sz="3000" dirty="0">
                <a:latin typeface="KaiTi"/>
                <a:cs typeface="KaiTi"/>
              </a:rPr>
              <a:t>理論物理精研</a:t>
            </a:r>
            <a:r>
              <a:rPr sz="3000" dirty="0">
                <a:latin typeface="Constantia"/>
                <a:cs typeface="Constantia"/>
              </a:rPr>
              <a:t>)</a:t>
            </a:r>
          </a:p>
        </p:txBody>
      </p:sp>
      <p:sp>
        <p:nvSpPr>
          <p:cNvPr id="4" name="object 4"/>
          <p:cNvSpPr/>
          <p:nvPr/>
        </p:nvSpPr>
        <p:spPr>
          <a:xfrm>
            <a:off x="407367" y="5157191"/>
            <a:ext cx="1545887" cy="1368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5646" y="4637139"/>
            <a:ext cx="4279265" cy="1490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7700" marR="641985" algn="ctr">
              <a:lnSpc>
                <a:spcPct val="100000"/>
              </a:lnSpc>
            </a:pPr>
            <a:r>
              <a:rPr sz="2400" spc="-5" dirty="0">
                <a:latin typeface="Constantia"/>
                <a:cs typeface="Constantia"/>
              </a:rPr>
              <a:t>Department of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Physics  </a:t>
            </a:r>
            <a:r>
              <a:rPr sz="2400" spc="-40" dirty="0">
                <a:latin typeface="Constantia"/>
                <a:cs typeface="Constantia"/>
              </a:rPr>
              <a:t>JUPAS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hotline</a:t>
            </a:r>
            <a:endParaRPr sz="2400">
              <a:latin typeface="Constantia"/>
              <a:cs typeface="Constantia"/>
            </a:endParaRPr>
          </a:p>
          <a:p>
            <a:pPr marL="12065" marR="5080" algn="ctr">
              <a:lnSpc>
                <a:spcPct val="100000"/>
              </a:lnSpc>
            </a:pPr>
            <a:r>
              <a:rPr sz="2400" spc="-5" dirty="0">
                <a:latin typeface="Constantia"/>
                <a:cs typeface="Constantia"/>
              </a:rPr>
              <a:t>Email: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  <a:hlinkClick r:id="rId3"/>
              </a:rPr>
              <a:t>ugadm@phy.cuhk.edu.hk 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spc="-55" dirty="0">
                <a:latin typeface="Constantia"/>
                <a:cs typeface="Constantia"/>
              </a:rPr>
              <a:t>Tel: </a:t>
            </a:r>
            <a:r>
              <a:rPr sz="2400" spc="-10" dirty="0">
                <a:latin typeface="Constantia"/>
                <a:cs typeface="Constantia"/>
              </a:rPr>
              <a:t>(852)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3943-6154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1838F0-C161-AE56-219A-836C7B081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919" y="4082285"/>
            <a:ext cx="2619741" cy="2600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281292"/>
            <a:ext cx="6631305" cy="458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610"/>
              </a:lnSpc>
            </a:pPr>
            <a:r>
              <a:rPr sz="3200" dirty="0">
                <a:latin typeface="Constantia"/>
                <a:cs typeface="Constantia"/>
              </a:rPr>
              <a:t>The Chinese </a:t>
            </a:r>
            <a:r>
              <a:rPr sz="3200" spc="-20" dirty="0">
                <a:latin typeface="Constantia"/>
                <a:cs typeface="Constantia"/>
              </a:rPr>
              <a:t>University </a:t>
            </a:r>
            <a:r>
              <a:rPr sz="3200" spc="-5" dirty="0">
                <a:latin typeface="Constantia"/>
                <a:cs typeface="Constantia"/>
              </a:rPr>
              <a:t>of </a:t>
            </a:r>
            <a:r>
              <a:rPr sz="3200" spc="-20" dirty="0">
                <a:latin typeface="Constantia"/>
                <a:cs typeface="Constantia"/>
              </a:rPr>
              <a:t>Hong</a:t>
            </a:r>
            <a:r>
              <a:rPr sz="3200" spc="-285" dirty="0">
                <a:latin typeface="Constantia"/>
                <a:cs typeface="Constantia"/>
              </a:rPr>
              <a:t> </a:t>
            </a:r>
            <a:r>
              <a:rPr sz="3200" spc="-25" dirty="0">
                <a:latin typeface="Constantia"/>
                <a:cs typeface="Constantia"/>
              </a:rPr>
              <a:t>Kong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40" y="739508"/>
            <a:ext cx="3073400" cy="562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430"/>
              </a:lnSpc>
            </a:pPr>
            <a:r>
              <a:rPr sz="4000" spc="0" dirty="0">
                <a:solidFill>
                  <a:srgbClr val="000000"/>
                </a:solidFill>
                <a:latin typeface="KaiTi"/>
                <a:cs typeface="KaiTi"/>
              </a:rPr>
              <a:t>香</a:t>
            </a:r>
            <a:r>
              <a:rPr sz="4000" spc="-5" dirty="0">
                <a:solidFill>
                  <a:srgbClr val="000000"/>
                </a:solidFill>
                <a:latin typeface="KaiTi"/>
                <a:cs typeface="KaiTi"/>
              </a:rPr>
              <a:t>港中</a:t>
            </a:r>
            <a:r>
              <a:rPr sz="4000" spc="0" dirty="0">
                <a:solidFill>
                  <a:srgbClr val="000000"/>
                </a:solidFill>
                <a:latin typeface="KaiTi"/>
                <a:cs typeface="KaiTi"/>
              </a:rPr>
              <a:t>文</a:t>
            </a:r>
            <a:r>
              <a:rPr sz="4000" spc="-5" dirty="0">
                <a:solidFill>
                  <a:srgbClr val="000000"/>
                </a:solidFill>
                <a:latin typeface="KaiTi"/>
                <a:cs typeface="KaiTi"/>
              </a:rPr>
              <a:t>大學</a:t>
            </a:r>
            <a:endParaRPr sz="4000">
              <a:latin typeface="KaiTi"/>
              <a:cs typeface="KaiT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1329" y="4628845"/>
            <a:ext cx="8068493" cy="1944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84957" y="961072"/>
            <a:ext cx="2962889" cy="44408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80195" y="956310"/>
            <a:ext cx="2972435" cy="4450715"/>
          </a:xfrm>
          <a:custGeom>
            <a:avLst/>
            <a:gdLst/>
            <a:ahLst/>
            <a:cxnLst/>
            <a:rect l="l" t="t" r="r" b="b"/>
            <a:pathLst>
              <a:path w="2972434" h="4450715">
                <a:moveTo>
                  <a:pt x="0" y="0"/>
                </a:moveTo>
                <a:lnTo>
                  <a:pt x="2972422" y="0"/>
                </a:lnTo>
                <a:lnTo>
                  <a:pt x="2972422" y="4450397"/>
                </a:lnTo>
                <a:lnTo>
                  <a:pt x="0" y="445039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1383" y="1702727"/>
            <a:ext cx="8028383" cy="2676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75922" y="3717035"/>
            <a:ext cx="3090545" cy="5848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793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19"/>
              </a:spcBef>
            </a:pPr>
            <a:r>
              <a:rPr sz="3200" b="1" dirty="0">
                <a:latin typeface="KaiTi"/>
                <a:cs typeface="KaiTi"/>
              </a:rPr>
              <a:t>未圓</a:t>
            </a:r>
            <a:r>
              <a:rPr sz="3200" b="1" spc="-10" dirty="0">
                <a:latin typeface="KaiTi"/>
                <a:cs typeface="KaiTi"/>
              </a:rPr>
              <a:t>湖</a:t>
            </a:r>
            <a:r>
              <a:rPr sz="3200" b="1" dirty="0">
                <a:latin typeface="KaiTi"/>
                <a:cs typeface="KaiTi"/>
              </a:rPr>
              <a:t>及獅</a:t>
            </a:r>
            <a:r>
              <a:rPr sz="3200" b="1" spc="-10" dirty="0">
                <a:latin typeface="KaiTi"/>
                <a:cs typeface="KaiTi"/>
              </a:rPr>
              <a:t>子亭</a:t>
            </a:r>
            <a:endParaRPr sz="3200">
              <a:latin typeface="KaiTi"/>
              <a:cs typeface="KaiT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9792553" y="5449289"/>
            <a:ext cx="1651635" cy="476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750"/>
              </a:lnSpc>
            </a:pPr>
            <a:r>
              <a:rPr sz="3200" dirty="0">
                <a:latin typeface="KaiTi"/>
                <a:cs typeface="KaiTi"/>
              </a:rPr>
              <a:t>百萬</a:t>
            </a:r>
            <a:r>
              <a:rPr sz="3200" spc="-15" dirty="0">
                <a:latin typeface="KaiTi"/>
                <a:cs typeface="KaiTi"/>
              </a:rPr>
              <a:t>大</a:t>
            </a:r>
            <a:r>
              <a:rPr sz="3200" dirty="0">
                <a:latin typeface="KaiTi"/>
                <a:cs typeface="KaiTi"/>
              </a:rPr>
              <a:t>道</a:t>
            </a:r>
            <a:endParaRPr sz="3200">
              <a:latin typeface="KaiTi"/>
              <a:cs typeface="KaiT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092" y="180353"/>
            <a:ext cx="11128375" cy="832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solidFill>
                  <a:srgbClr val="000000"/>
                </a:solidFill>
              </a:rPr>
              <a:t>A</a:t>
            </a:r>
            <a:r>
              <a:rPr sz="2400" spc="-100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comprehensive</a:t>
            </a:r>
            <a:r>
              <a:rPr sz="2400" spc="-10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university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founded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1963</a:t>
            </a:r>
            <a:r>
              <a:rPr sz="2400" spc="-5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as</a:t>
            </a:r>
            <a:r>
              <a:rPr sz="2400" spc="-1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a</a:t>
            </a:r>
            <a:r>
              <a:rPr sz="2400" spc="-75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federation</a:t>
            </a:r>
            <a:r>
              <a:rPr sz="2400" spc="-12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of</a:t>
            </a:r>
            <a:r>
              <a:rPr sz="2400" spc="5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Chung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Chi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</a:t>
            </a:r>
            <a:r>
              <a:rPr sz="2400" dirty="0">
                <a:solidFill>
                  <a:srgbClr val="000000"/>
                </a:solidFill>
                <a:latin typeface="KaiTi"/>
                <a:cs typeface="KaiTi"/>
              </a:rPr>
              <a:t>崇基</a:t>
            </a:r>
            <a:r>
              <a:rPr sz="2400" dirty="0">
                <a:solidFill>
                  <a:srgbClr val="000000"/>
                </a:solidFill>
              </a:rPr>
              <a:t>),</a:t>
            </a:r>
            <a:r>
              <a:rPr sz="2400" spc="-5" dirty="0">
                <a:solidFill>
                  <a:srgbClr val="000000"/>
                </a:solidFill>
              </a:rPr>
              <a:t> </a:t>
            </a:r>
            <a:r>
              <a:rPr sz="2400" spc="-15" dirty="0">
                <a:solidFill>
                  <a:srgbClr val="000000"/>
                </a:solidFill>
              </a:rPr>
              <a:t>New  </a:t>
            </a:r>
            <a:r>
              <a:rPr sz="2400" dirty="0">
                <a:solidFill>
                  <a:srgbClr val="000000"/>
                </a:solidFill>
              </a:rPr>
              <a:t>Asia</a:t>
            </a:r>
            <a:r>
              <a:rPr sz="2400" spc="-8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</a:t>
            </a:r>
            <a:r>
              <a:rPr sz="2400" dirty="0">
                <a:solidFill>
                  <a:srgbClr val="000000"/>
                </a:solidFill>
                <a:latin typeface="KaiTi"/>
                <a:cs typeface="KaiTi"/>
              </a:rPr>
              <a:t>新亞</a:t>
            </a:r>
            <a:r>
              <a:rPr sz="2400" dirty="0">
                <a:solidFill>
                  <a:srgbClr val="000000"/>
                </a:solidFill>
              </a:rPr>
              <a:t>)</a:t>
            </a:r>
            <a:r>
              <a:rPr sz="2400" spc="-7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and</a:t>
            </a:r>
            <a:r>
              <a:rPr sz="2400" spc="-15" dirty="0">
                <a:solidFill>
                  <a:srgbClr val="000000"/>
                </a:solidFill>
              </a:rPr>
              <a:t> United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</a:t>
            </a:r>
            <a:r>
              <a:rPr sz="2400" dirty="0">
                <a:solidFill>
                  <a:srgbClr val="000000"/>
                </a:solidFill>
                <a:latin typeface="KaiTi"/>
                <a:cs typeface="KaiTi"/>
              </a:rPr>
              <a:t>聯合</a:t>
            </a:r>
            <a:r>
              <a:rPr sz="2400" dirty="0">
                <a:solidFill>
                  <a:srgbClr val="000000"/>
                </a:solidFill>
              </a:rPr>
              <a:t>)</a:t>
            </a:r>
            <a:r>
              <a:rPr sz="2400" spc="-15" dirty="0">
                <a:solidFill>
                  <a:srgbClr val="000000"/>
                </a:solidFill>
              </a:rPr>
              <a:t> Colleges</a:t>
            </a:r>
            <a:r>
              <a:rPr sz="2400" spc="-5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  <a:latin typeface="KaiTi"/>
                <a:cs typeface="KaiTi"/>
              </a:rPr>
              <a:t>書院</a:t>
            </a:r>
            <a:r>
              <a:rPr sz="2400" dirty="0">
                <a:solidFill>
                  <a:srgbClr val="000000"/>
                </a:solidFill>
              </a:rPr>
              <a:t>.</a:t>
            </a:r>
            <a:endParaRPr sz="24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092" y="1641869"/>
            <a:ext cx="11092815" cy="163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35" dirty="0">
                <a:latin typeface="Constantia"/>
                <a:cs typeface="Constantia"/>
              </a:rPr>
              <a:t>Currently,</a:t>
            </a:r>
            <a:r>
              <a:rPr sz="2400" spc="-1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9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colleges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書院</a:t>
            </a:r>
            <a:r>
              <a:rPr sz="2400" spc="-615" dirty="0">
                <a:latin typeface="KaiTi"/>
                <a:cs typeface="KaiTi"/>
              </a:rPr>
              <a:t> </a:t>
            </a:r>
            <a:r>
              <a:rPr sz="2400" dirty="0">
                <a:latin typeface="Constantia"/>
                <a:cs typeface="Constantia"/>
              </a:rPr>
              <a:t>(</a:t>
            </a:r>
            <a:r>
              <a:rPr sz="2400" dirty="0">
                <a:latin typeface="KaiTi"/>
                <a:cs typeface="KaiTi"/>
              </a:rPr>
              <a:t>崇基、新亞、聯合、逸夫、晨興、善衡、敬文、伍宜及 和聲</a:t>
            </a:r>
            <a:r>
              <a:rPr sz="2400" dirty="0">
                <a:latin typeface="Constantia"/>
                <a:cs typeface="Constantia"/>
              </a:rPr>
              <a:t>)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and</a:t>
            </a:r>
            <a:r>
              <a:rPr sz="2400" dirty="0">
                <a:latin typeface="Constantia"/>
                <a:cs typeface="Constantia"/>
              </a:rPr>
              <a:t> 9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faculties/schools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學院</a:t>
            </a:r>
            <a:r>
              <a:rPr sz="2400" spc="-600" dirty="0">
                <a:latin typeface="KaiTi"/>
                <a:cs typeface="KaiTi"/>
              </a:rPr>
              <a:t> </a:t>
            </a:r>
            <a:r>
              <a:rPr sz="2400" dirty="0">
                <a:latin typeface="Constantia"/>
                <a:cs typeface="Constantia"/>
              </a:rPr>
              <a:t>(Arts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文學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5" dirty="0">
                <a:latin typeface="Constantia"/>
                <a:cs typeface="Constantia"/>
              </a:rPr>
              <a:t> Business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工商管理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5" dirty="0">
                <a:latin typeface="Constantia"/>
                <a:cs typeface="Constantia"/>
              </a:rPr>
              <a:t> Education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教育</a:t>
            </a:r>
            <a:r>
              <a:rPr sz="2400" dirty="0">
                <a:latin typeface="Constantia"/>
                <a:cs typeface="Constantia"/>
              </a:rPr>
              <a:t>,</a:t>
            </a:r>
            <a:endParaRPr sz="2400">
              <a:latin typeface="Constantia"/>
              <a:cs typeface="Constantia"/>
            </a:endParaRPr>
          </a:p>
          <a:p>
            <a:pPr marL="241300" marR="64135">
              <a:lnSpc>
                <a:spcPct val="110000"/>
              </a:lnSpc>
            </a:pPr>
            <a:r>
              <a:rPr sz="2400" spc="-5" dirty="0">
                <a:latin typeface="Constantia"/>
                <a:cs typeface="Constantia"/>
              </a:rPr>
              <a:t>Engineering </a:t>
            </a:r>
            <a:r>
              <a:rPr sz="2400" dirty="0">
                <a:latin typeface="KaiTi"/>
                <a:cs typeface="KaiTi"/>
              </a:rPr>
              <a:t>工程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Law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法律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10" dirty="0">
                <a:latin typeface="Constantia"/>
                <a:cs typeface="Constantia"/>
              </a:rPr>
              <a:t> Medicine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醫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10" dirty="0">
                <a:latin typeface="Constantia"/>
                <a:cs typeface="Constantia"/>
              </a:rPr>
              <a:t> Science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理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Social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Science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社會科</a:t>
            </a:r>
            <a:r>
              <a:rPr sz="2400" spc="540" dirty="0">
                <a:latin typeface="KaiTi"/>
                <a:cs typeface="KaiTi"/>
              </a:rPr>
              <a:t>學</a:t>
            </a:r>
            <a:r>
              <a:rPr sz="2400" spc="-5" dirty="0">
                <a:latin typeface="Constantia"/>
                <a:cs typeface="Constantia"/>
              </a:rPr>
              <a:t>and  </a:t>
            </a:r>
            <a:r>
              <a:rPr sz="2400" spc="-15" dirty="0">
                <a:latin typeface="Constantia"/>
                <a:cs typeface="Constantia"/>
              </a:rPr>
              <a:t>Graduate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School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研究院</a:t>
            </a:r>
            <a:r>
              <a:rPr sz="2400" dirty="0">
                <a:latin typeface="Constantia"/>
                <a:cs typeface="Constantia"/>
              </a:rPr>
              <a:t>).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49147" y="3671620"/>
            <a:ext cx="3887279" cy="2707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00353" y="5857798"/>
            <a:ext cx="172847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2400" dirty="0">
                <a:latin typeface="KaiTi"/>
                <a:cs typeface="KaiTi"/>
              </a:rPr>
              <a:t>新亞合一亭</a:t>
            </a:r>
            <a:endParaRPr sz="2400">
              <a:latin typeface="KaiTi"/>
              <a:cs typeface="KaiT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40017" y="3634066"/>
            <a:ext cx="4345539" cy="2860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60947" y="3671620"/>
            <a:ext cx="172847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2400" dirty="0">
                <a:latin typeface="KaiTi"/>
                <a:cs typeface="KaiTi"/>
              </a:rPr>
              <a:t>崇基禮拜堂</a:t>
            </a:r>
            <a:endParaRPr sz="2400">
              <a:latin typeface="KaiTi"/>
              <a:cs typeface="KaiT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1345" y="150031"/>
            <a:ext cx="6641465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5" dirty="0">
                <a:solidFill>
                  <a:srgbClr val="000000"/>
                </a:solidFill>
              </a:rPr>
              <a:t>Department</a:t>
            </a:r>
            <a:r>
              <a:rPr sz="4000" spc="-22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of</a:t>
            </a:r>
            <a:r>
              <a:rPr sz="4000" spc="60" dirty="0">
                <a:solidFill>
                  <a:srgbClr val="000000"/>
                </a:solidFill>
              </a:rPr>
              <a:t> </a:t>
            </a:r>
            <a:r>
              <a:rPr sz="4000" spc="-20" dirty="0">
                <a:solidFill>
                  <a:srgbClr val="000000"/>
                </a:solidFill>
              </a:rPr>
              <a:t>Physics</a:t>
            </a:r>
            <a:r>
              <a:rPr sz="4000" spc="-70" dirty="0">
                <a:solidFill>
                  <a:srgbClr val="000000"/>
                </a:solidFill>
              </a:rPr>
              <a:t> </a:t>
            </a:r>
            <a:r>
              <a:rPr sz="4000" spc="5" dirty="0">
                <a:solidFill>
                  <a:srgbClr val="000000"/>
                </a:solidFill>
                <a:latin typeface="KaiTi"/>
                <a:cs typeface="KaiTi"/>
              </a:rPr>
              <a:t>物理系</a:t>
            </a:r>
            <a:endParaRPr sz="40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075" y="960590"/>
            <a:ext cx="11486515" cy="211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  <a:tab pos="3921125" algn="l"/>
              </a:tabLst>
            </a:pPr>
            <a:r>
              <a:rPr sz="2400" spc="-15" dirty="0">
                <a:latin typeface="Constantia"/>
                <a:cs typeface="Constantia"/>
              </a:rPr>
              <a:t>Founded more </a:t>
            </a:r>
            <a:r>
              <a:rPr sz="2400" dirty="0">
                <a:latin typeface="Constantia"/>
                <a:cs typeface="Constantia"/>
              </a:rPr>
              <a:t>than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60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y</a:t>
            </a:r>
            <a:r>
              <a:rPr lang="en-US" sz="2400" spc="-15" dirty="0">
                <a:latin typeface="Constantia"/>
                <a:cs typeface="Constantia"/>
              </a:rPr>
              <a:t>ea</a:t>
            </a:r>
            <a:r>
              <a:rPr sz="2400" spc="-15" dirty="0">
                <a:latin typeface="Constantia"/>
                <a:cs typeface="Constantia"/>
              </a:rPr>
              <a:t>rs.</a:t>
            </a:r>
            <a:r>
              <a:rPr lang="en-US" sz="2400" spc="-1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One of </a:t>
            </a:r>
            <a:r>
              <a:rPr sz="2400" dirty="0">
                <a:latin typeface="Constantia"/>
                <a:cs typeface="Constantia"/>
              </a:rPr>
              <a:t>the </a:t>
            </a:r>
            <a:r>
              <a:rPr sz="2400" spc="-5" dirty="0">
                <a:latin typeface="Constantia"/>
                <a:cs typeface="Constantia"/>
              </a:rPr>
              <a:t>oldest </a:t>
            </a:r>
            <a:r>
              <a:rPr sz="2400" dirty="0">
                <a:latin typeface="Constantia"/>
                <a:cs typeface="Constantia"/>
              </a:rPr>
              <a:t>in</a:t>
            </a:r>
            <a:r>
              <a:rPr sz="2400" spc="-35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CUHK.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700" dirty="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99200"/>
              </a:lnSpc>
              <a:spcBef>
                <a:spcPts val="1850"/>
              </a:spcBef>
              <a:buFont typeface="Arial"/>
              <a:buChar char="•"/>
              <a:tabLst>
                <a:tab pos="241300" algn="l"/>
                <a:tab pos="3052445" algn="l"/>
                <a:tab pos="7143115" algn="l"/>
              </a:tabLst>
            </a:pPr>
            <a:r>
              <a:rPr sz="2400" dirty="0">
                <a:latin typeface="Constantia"/>
                <a:cs typeface="Constantia"/>
              </a:rPr>
              <a:t>1</a:t>
            </a:r>
            <a:r>
              <a:rPr lang="en-US" sz="2400" dirty="0">
                <a:latin typeface="Constantia"/>
                <a:cs typeface="Constantia"/>
              </a:rPr>
              <a:t>7</a:t>
            </a:r>
            <a:r>
              <a:rPr sz="2400" spc="-10" dirty="0">
                <a:latin typeface="Constantia"/>
                <a:cs typeface="Constantia"/>
              </a:rPr>
              <a:t> Professors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教授</a:t>
            </a:r>
            <a:r>
              <a:rPr sz="2400" dirty="0">
                <a:latin typeface="Constantia"/>
                <a:cs typeface="Constantia"/>
              </a:rPr>
              <a:t>, </a:t>
            </a:r>
            <a:r>
              <a:rPr lang="en-US" sz="2400" dirty="0">
                <a:latin typeface="Constantia"/>
                <a:cs typeface="Constantia"/>
              </a:rPr>
              <a:t>2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5" dirty="0">
                <a:latin typeface="Constantia"/>
                <a:cs typeface="Constantia"/>
              </a:rPr>
              <a:t>Associate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Professors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副教授</a:t>
            </a:r>
            <a:r>
              <a:rPr sz="2400" dirty="0">
                <a:latin typeface="Constantia"/>
                <a:cs typeface="Constantia"/>
              </a:rPr>
              <a:t>, </a:t>
            </a:r>
            <a:r>
              <a:rPr lang="en-US" sz="2400" dirty="0">
                <a:latin typeface="Constantia"/>
                <a:cs typeface="Constantia"/>
              </a:rPr>
              <a:t>8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5" dirty="0">
                <a:latin typeface="Constantia"/>
                <a:cs typeface="Constantia"/>
              </a:rPr>
              <a:t>Assistant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Professors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助理教授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15" dirty="0">
                <a:latin typeface="Constantia"/>
                <a:cs typeface="Constantia"/>
              </a:rPr>
              <a:t> </a:t>
            </a:r>
            <a:r>
              <a:rPr lang="en-US" sz="2400" spc="-15" dirty="0">
                <a:latin typeface="Constantia"/>
                <a:cs typeface="Constantia"/>
              </a:rPr>
              <a:t>5</a:t>
            </a:r>
            <a:r>
              <a:rPr sz="2400" dirty="0">
                <a:latin typeface="Constantia"/>
                <a:cs typeface="Constantia"/>
              </a:rPr>
              <a:t>  </a:t>
            </a:r>
            <a:r>
              <a:rPr sz="2400" spc="-10" dirty="0">
                <a:latin typeface="Constantia"/>
                <a:cs typeface="Constantia"/>
              </a:rPr>
              <a:t>Research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Assistant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Professor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硏究助理教授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and</a:t>
            </a:r>
            <a:r>
              <a:rPr sz="2400" spc="1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7</a:t>
            </a:r>
            <a:r>
              <a:rPr sz="2400" spc="-15" dirty="0">
                <a:latin typeface="Constantia"/>
                <a:cs typeface="Constantia"/>
              </a:rPr>
              <a:t> </a:t>
            </a:r>
            <a:r>
              <a:rPr lang="en-US" sz="2400" spc="-15" dirty="0">
                <a:latin typeface="Constantia"/>
                <a:cs typeface="Constantia"/>
              </a:rPr>
              <a:t>Principal Lecturer / </a:t>
            </a:r>
            <a:r>
              <a:rPr sz="2400" spc="-5" dirty="0">
                <a:latin typeface="Constantia"/>
                <a:cs typeface="Constantia"/>
              </a:rPr>
              <a:t>Senior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Lecturers/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Lecturers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講師</a:t>
            </a:r>
            <a:r>
              <a:rPr sz="2400" spc="-600" dirty="0">
                <a:latin typeface="KaiTi"/>
                <a:cs typeface="KaiTi"/>
              </a:rPr>
              <a:t> </a:t>
            </a:r>
            <a:r>
              <a:rPr sz="2400" dirty="0">
                <a:latin typeface="Symbol"/>
                <a:cs typeface="Symbol"/>
              </a:rPr>
              <a:t>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onstantia"/>
                <a:cs typeface="Constantia"/>
              </a:rPr>
              <a:t>3</a:t>
            </a:r>
            <a:r>
              <a:rPr lang="en-US" sz="2400" spc="-5" dirty="0">
                <a:latin typeface="Constantia"/>
                <a:cs typeface="Constantia"/>
              </a:rPr>
              <a:t>9</a:t>
            </a:r>
            <a:r>
              <a:rPr sz="2400" spc="-5" dirty="0">
                <a:latin typeface="Constantia"/>
                <a:cs typeface="Constantia"/>
              </a:rPr>
              <a:t> faculty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members</a:t>
            </a:r>
            <a:endParaRPr sz="2400" dirty="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7448" y="3348997"/>
            <a:ext cx="4320479" cy="3240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7570" y="3327368"/>
            <a:ext cx="4392487" cy="3294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61145" y="3440900"/>
            <a:ext cx="125349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2400" dirty="0">
                <a:latin typeface="KaiTi"/>
                <a:cs typeface="KaiTi"/>
              </a:rPr>
              <a:t>科學館</a:t>
            </a:r>
            <a:endParaRPr sz="2400">
              <a:latin typeface="KaiTi"/>
              <a:cs typeface="KaiT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8707945" y="3381375"/>
            <a:ext cx="21158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2400" dirty="0">
                <a:latin typeface="KaiTi"/>
                <a:cs typeface="KaiTi"/>
              </a:rPr>
              <a:t>逸夫科學大樓</a:t>
            </a:r>
            <a:endParaRPr sz="2400">
              <a:latin typeface="KaiTi"/>
              <a:cs typeface="KaiT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496140" y="304800"/>
            <a:ext cx="11391060" cy="4991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90" dirty="0">
                <a:latin typeface="Constantia"/>
                <a:cs typeface="Constantia"/>
              </a:rPr>
              <a:t>You</a:t>
            </a:r>
            <a:r>
              <a:rPr sz="3200" spc="-35" dirty="0">
                <a:latin typeface="Constantia"/>
                <a:cs typeface="Constantia"/>
              </a:rPr>
              <a:t> </a:t>
            </a:r>
            <a:r>
              <a:rPr sz="3200" spc="-25" dirty="0">
                <a:latin typeface="Constantia"/>
                <a:cs typeface="Constantia"/>
              </a:rPr>
              <a:t>may</a:t>
            </a:r>
            <a:r>
              <a:rPr sz="3200" spc="-165" dirty="0">
                <a:latin typeface="Constantia"/>
                <a:cs typeface="Constantia"/>
              </a:rPr>
              <a:t> </a:t>
            </a:r>
            <a:r>
              <a:rPr sz="3200" spc="-15" dirty="0">
                <a:latin typeface="Constantia"/>
                <a:cs typeface="Constantia"/>
              </a:rPr>
              <a:t>want</a:t>
            </a:r>
            <a:r>
              <a:rPr sz="3200" spc="-114" dirty="0">
                <a:latin typeface="Constantia"/>
                <a:cs typeface="Constantia"/>
              </a:rPr>
              <a:t> </a:t>
            </a:r>
            <a:r>
              <a:rPr sz="3200" spc="-30" dirty="0">
                <a:latin typeface="Constantia"/>
                <a:cs typeface="Constantia"/>
              </a:rPr>
              <a:t>to</a:t>
            </a:r>
            <a:r>
              <a:rPr sz="3200" spc="-150" dirty="0">
                <a:latin typeface="Constantia"/>
                <a:cs typeface="Constantia"/>
              </a:rPr>
              <a:t> </a:t>
            </a:r>
            <a:r>
              <a:rPr sz="3200" spc="-15" dirty="0">
                <a:latin typeface="Constantia"/>
                <a:cs typeface="Constantia"/>
              </a:rPr>
              <a:t>study</a:t>
            </a:r>
            <a:r>
              <a:rPr sz="3200" spc="-130" dirty="0">
                <a:latin typeface="Constantia"/>
                <a:cs typeface="Constantia"/>
              </a:rPr>
              <a:t> </a:t>
            </a:r>
            <a:r>
              <a:rPr sz="3200" spc="-15" dirty="0">
                <a:latin typeface="Constantia"/>
                <a:cs typeface="Constantia"/>
              </a:rPr>
              <a:t>physics</a:t>
            </a:r>
            <a:r>
              <a:rPr sz="3200" spc="-85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if</a:t>
            </a:r>
            <a:r>
              <a:rPr sz="3200" spc="-20" dirty="0">
                <a:latin typeface="Constantia"/>
                <a:cs typeface="Constantia"/>
              </a:rPr>
              <a:t> </a:t>
            </a:r>
            <a:r>
              <a:rPr sz="3200" spc="-25" dirty="0">
                <a:latin typeface="Constantia"/>
                <a:cs typeface="Constantia"/>
              </a:rPr>
              <a:t>you</a:t>
            </a:r>
            <a:r>
              <a:rPr sz="3200" spc="-135" dirty="0">
                <a:latin typeface="Constantia"/>
                <a:cs typeface="Constantia"/>
              </a:rPr>
              <a:t> </a:t>
            </a:r>
            <a:r>
              <a:rPr sz="3200" spc="-15" dirty="0">
                <a:latin typeface="Constantia"/>
                <a:cs typeface="Constantia"/>
              </a:rPr>
              <a:t>want</a:t>
            </a:r>
            <a:r>
              <a:rPr sz="3200" spc="-114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to:</a:t>
            </a:r>
            <a:endParaRPr sz="32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3200" spc="-20" dirty="0">
                <a:latin typeface="Constantia"/>
                <a:cs typeface="Constantia"/>
              </a:rPr>
              <a:t>know</a:t>
            </a:r>
            <a:r>
              <a:rPr sz="3200" spc="-90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how</a:t>
            </a:r>
            <a:r>
              <a:rPr sz="3200" spc="-100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Nature</a:t>
            </a:r>
            <a:r>
              <a:rPr sz="3200" spc="-175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works:</a:t>
            </a:r>
            <a:r>
              <a:rPr sz="3200" spc="-15" dirty="0">
                <a:latin typeface="Constantia"/>
                <a:cs typeface="Constantia"/>
              </a:rPr>
              <a:t> </a:t>
            </a:r>
            <a:r>
              <a:rPr sz="3200" spc="-35" dirty="0">
                <a:solidFill>
                  <a:srgbClr val="FF0000"/>
                </a:solidFill>
                <a:latin typeface="Constantia"/>
                <a:cs typeface="Constantia"/>
              </a:rPr>
              <a:t>From</a:t>
            </a:r>
            <a:r>
              <a:rPr sz="3200" spc="-8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FF0000"/>
                </a:solidFill>
                <a:latin typeface="Constantia"/>
                <a:cs typeface="Constantia"/>
              </a:rPr>
              <a:t>the</a:t>
            </a:r>
            <a:r>
              <a:rPr sz="3200" spc="-18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Constantia"/>
                <a:cs typeface="Constantia"/>
              </a:rPr>
              <a:t>atom</a:t>
            </a:r>
            <a:r>
              <a:rPr sz="3200" spc="-1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spc="-30" dirty="0">
                <a:solidFill>
                  <a:srgbClr val="FF0000"/>
                </a:solidFill>
                <a:latin typeface="Constantia"/>
                <a:cs typeface="Constantia"/>
              </a:rPr>
              <a:t>to</a:t>
            </a:r>
            <a:r>
              <a:rPr sz="3200" spc="-13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FF0000"/>
                </a:solidFill>
                <a:latin typeface="Constantia"/>
                <a:cs typeface="Constantia"/>
              </a:rPr>
              <a:t>the</a:t>
            </a:r>
            <a:r>
              <a:rPr sz="3200" spc="-13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FF0000"/>
                </a:solidFill>
                <a:latin typeface="Constantia"/>
                <a:cs typeface="Constantia"/>
              </a:rPr>
              <a:t>universe</a:t>
            </a:r>
            <a:endParaRPr sz="32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350" dirty="0">
              <a:latin typeface="Times New Roman"/>
              <a:cs typeface="Times New Roman"/>
            </a:endParaRPr>
          </a:p>
          <a:p>
            <a:pPr marL="469265" marR="332740" indent="-45656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3200" spc="-15" dirty="0">
                <a:latin typeface="Constantia"/>
                <a:cs typeface="Constantia"/>
              </a:rPr>
              <a:t>become</a:t>
            </a:r>
            <a:r>
              <a:rPr sz="3200" spc="-155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a</a:t>
            </a:r>
            <a:r>
              <a:rPr sz="3200" spc="-150" dirty="0">
                <a:latin typeface="Constantia"/>
                <a:cs typeface="Constantia"/>
              </a:rPr>
              <a:t> </a:t>
            </a:r>
            <a:r>
              <a:rPr sz="3200" spc="-5" dirty="0">
                <a:solidFill>
                  <a:srgbClr val="FF0000"/>
                </a:solidFill>
                <a:latin typeface="Constantia"/>
                <a:cs typeface="Constantia"/>
              </a:rPr>
              <a:t>scientist</a:t>
            </a:r>
            <a:r>
              <a:rPr sz="3200" spc="-8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spc="10" dirty="0">
                <a:solidFill>
                  <a:srgbClr val="FF0000"/>
                </a:solidFill>
                <a:latin typeface="KaiTi"/>
                <a:cs typeface="KaiTi"/>
              </a:rPr>
              <a:t>科學</a:t>
            </a:r>
            <a:r>
              <a:rPr sz="3200" spc="-5" dirty="0">
                <a:solidFill>
                  <a:srgbClr val="FF0000"/>
                </a:solidFill>
                <a:latin typeface="KaiTi"/>
                <a:cs typeface="KaiTi"/>
              </a:rPr>
              <a:t>家</a:t>
            </a:r>
            <a:r>
              <a:rPr sz="3200" dirty="0">
                <a:latin typeface="Constantia"/>
                <a:cs typeface="Constantia"/>
              </a:rPr>
              <a:t>,</a:t>
            </a:r>
            <a:r>
              <a:rPr sz="3200" spc="-114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a</a:t>
            </a:r>
            <a:r>
              <a:rPr sz="3200" spc="-120" dirty="0"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7030A0"/>
                </a:solidFill>
                <a:latin typeface="Constantia"/>
                <a:cs typeface="Constantia"/>
              </a:rPr>
              <a:t>physics</a:t>
            </a:r>
            <a:r>
              <a:rPr sz="3200" spc="-125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7030A0"/>
                </a:solidFill>
                <a:latin typeface="Constantia"/>
                <a:cs typeface="Constantia"/>
              </a:rPr>
              <a:t>professor</a:t>
            </a:r>
            <a:r>
              <a:rPr sz="3200" spc="-120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3200" spc="10" dirty="0">
                <a:solidFill>
                  <a:srgbClr val="7030A0"/>
                </a:solidFill>
                <a:latin typeface="KaiTi"/>
                <a:cs typeface="KaiTi"/>
              </a:rPr>
              <a:t>物理</a:t>
            </a:r>
            <a:r>
              <a:rPr sz="3200" dirty="0">
                <a:solidFill>
                  <a:srgbClr val="7030A0"/>
                </a:solidFill>
                <a:latin typeface="KaiTi"/>
                <a:cs typeface="KaiTi"/>
              </a:rPr>
              <a:t>教</a:t>
            </a:r>
            <a:r>
              <a:rPr sz="3200" spc="-5" dirty="0">
                <a:solidFill>
                  <a:srgbClr val="7030A0"/>
                </a:solidFill>
                <a:latin typeface="KaiTi"/>
                <a:cs typeface="KaiTi"/>
              </a:rPr>
              <a:t>授</a:t>
            </a:r>
            <a:r>
              <a:rPr sz="3200" dirty="0">
                <a:latin typeface="Constantia"/>
                <a:cs typeface="Constantia"/>
              </a:rPr>
              <a:t>,</a:t>
            </a:r>
            <a:r>
              <a:rPr sz="3200" spc="-125" dirty="0">
                <a:latin typeface="Constantia"/>
                <a:cs typeface="Constantia"/>
              </a:rPr>
              <a:t> </a:t>
            </a:r>
            <a:r>
              <a:rPr lang="en-HK" sz="3200" spc="-125" dirty="0">
                <a:latin typeface="Constantia"/>
                <a:cs typeface="Constantia"/>
              </a:rPr>
              <a:t>a </a:t>
            </a:r>
            <a:r>
              <a:rPr lang="en-HK" sz="3200" spc="-125" dirty="0">
                <a:solidFill>
                  <a:schemeClr val="accent2">
                    <a:lumMod val="75000"/>
                  </a:schemeClr>
                </a:solidFill>
                <a:latin typeface="Constantia"/>
                <a:cs typeface="Constantia"/>
              </a:rPr>
              <a:t>AI specialist </a:t>
            </a:r>
            <a:r>
              <a:rPr lang="zh-TW" altLang="en-US" sz="3200" spc="-125" dirty="0">
                <a:solidFill>
                  <a:schemeClr val="accent2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Constantia"/>
              </a:rPr>
              <a:t>人工智慧專家</a:t>
            </a:r>
            <a:r>
              <a:rPr lang="en-HK" sz="3200" spc="-125" dirty="0">
                <a:latin typeface="Constantia"/>
                <a:cs typeface="Constantia"/>
              </a:rPr>
              <a:t>, </a:t>
            </a:r>
            <a:r>
              <a:rPr sz="3200" dirty="0">
                <a:latin typeface="Constantia"/>
                <a:cs typeface="Constantia"/>
              </a:rPr>
              <a:t>a  </a:t>
            </a:r>
            <a:r>
              <a:rPr sz="3200" spc="-10" dirty="0">
                <a:solidFill>
                  <a:srgbClr val="00B050"/>
                </a:solidFill>
                <a:latin typeface="Constantia"/>
                <a:cs typeface="Constantia"/>
              </a:rPr>
              <a:t>science</a:t>
            </a:r>
            <a:r>
              <a:rPr sz="3200" spc="-110" dirty="0">
                <a:solidFill>
                  <a:srgbClr val="00B050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00B050"/>
                </a:solidFill>
                <a:latin typeface="Constantia"/>
                <a:cs typeface="Constantia"/>
              </a:rPr>
              <a:t>teacher</a:t>
            </a:r>
            <a:r>
              <a:rPr sz="3200" spc="-130" dirty="0">
                <a:solidFill>
                  <a:srgbClr val="00B050"/>
                </a:solidFill>
                <a:latin typeface="Constantia"/>
                <a:cs typeface="Constantia"/>
              </a:rPr>
              <a:t> </a:t>
            </a:r>
            <a:r>
              <a:rPr sz="3200" spc="10" dirty="0">
                <a:solidFill>
                  <a:srgbClr val="00B050"/>
                </a:solidFill>
                <a:latin typeface="KaiTi"/>
                <a:cs typeface="KaiTi"/>
              </a:rPr>
              <a:t>理科</a:t>
            </a:r>
            <a:r>
              <a:rPr sz="3200" dirty="0">
                <a:solidFill>
                  <a:srgbClr val="00B050"/>
                </a:solidFill>
                <a:latin typeface="KaiTi"/>
                <a:cs typeface="KaiTi"/>
              </a:rPr>
              <a:t>老</a:t>
            </a:r>
            <a:r>
              <a:rPr sz="3200" spc="-5" dirty="0">
                <a:solidFill>
                  <a:srgbClr val="00B050"/>
                </a:solidFill>
                <a:latin typeface="KaiTi"/>
                <a:cs typeface="KaiTi"/>
              </a:rPr>
              <a:t>師</a:t>
            </a:r>
            <a:r>
              <a:rPr sz="3200" dirty="0">
                <a:latin typeface="Constantia"/>
                <a:cs typeface="Constantia"/>
              </a:rPr>
              <a:t>,</a:t>
            </a:r>
            <a:r>
              <a:rPr sz="3200" spc="-120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an</a:t>
            </a:r>
            <a:r>
              <a:rPr sz="3200" spc="-140" dirty="0"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00B0F0"/>
                </a:solidFill>
                <a:latin typeface="Constantia"/>
                <a:cs typeface="Constantia"/>
              </a:rPr>
              <a:t>engineer</a:t>
            </a:r>
            <a:r>
              <a:rPr sz="3200" spc="-120" dirty="0">
                <a:solidFill>
                  <a:srgbClr val="00B0F0"/>
                </a:solidFill>
                <a:latin typeface="Constantia"/>
                <a:cs typeface="Constantia"/>
              </a:rPr>
              <a:t> </a:t>
            </a:r>
            <a:r>
              <a:rPr sz="3200" spc="10" dirty="0">
                <a:solidFill>
                  <a:srgbClr val="00B0F0"/>
                </a:solidFill>
                <a:latin typeface="KaiTi"/>
                <a:cs typeface="KaiTi"/>
              </a:rPr>
              <a:t>工程</a:t>
            </a:r>
            <a:r>
              <a:rPr sz="3200" dirty="0">
                <a:solidFill>
                  <a:srgbClr val="00B0F0"/>
                </a:solidFill>
                <a:latin typeface="KaiTi"/>
                <a:cs typeface="KaiTi"/>
              </a:rPr>
              <a:t>師</a:t>
            </a:r>
            <a:r>
              <a:rPr sz="3200" dirty="0">
                <a:latin typeface="Constantia"/>
                <a:cs typeface="Constantia"/>
              </a:rPr>
              <a:t>,</a:t>
            </a:r>
            <a:r>
              <a:rPr sz="3200" spc="-120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a</a:t>
            </a:r>
            <a:r>
              <a:rPr sz="3200" spc="-105" dirty="0">
                <a:latin typeface="Constantia"/>
                <a:cs typeface="Constantia"/>
              </a:rPr>
              <a:t> </a:t>
            </a:r>
            <a:r>
              <a:rPr sz="3200" spc="5" dirty="0">
                <a:solidFill>
                  <a:srgbClr val="C55A11"/>
                </a:solidFill>
                <a:latin typeface="Constantia"/>
                <a:cs typeface="Constantia"/>
              </a:rPr>
              <a:t>financial</a:t>
            </a:r>
            <a:r>
              <a:rPr lang="en-HK" sz="3200" dirty="0">
                <a:latin typeface="Constantia"/>
                <a:cs typeface="Constantia"/>
              </a:rPr>
              <a:t> </a:t>
            </a:r>
            <a:r>
              <a:rPr sz="3200" spc="-15" dirty="0">
                <a:solidFill>
                  <a:srgbClr val="C55A11"/>
                </a:solidFill>
                <a:latin typeface="Constantia"/>
                <a:cs typeface="Constantia"/>
              </a:rPr>
              <a:t>analyst</a:t>
            </a:r>
            <a:r>
              <a:rPr sz="3200" spc="-100" dirty="0">
                <a:solidFill>
                  <a:srgbClr val="C55A11"/>
                </a:solidFill>
                <a:latin typeface="Constantia"/>
                <a:cs typeface="Constantia"/>
              </a:rPr>
              <a:t> </a:t>
            </a:r>
            <a:r>
              <a:rPr sz="3200" spc="10" dirty="0">
                <a:solidFill>
                  <a:srgbClr val="C55A11"/>
                </a:solidFill>
                <a:latin typeface="KaiTi"/>
                <a:cs typeface="KaiTi"/>
              </a:rPr>
              <a:t>金融</a:t>
            </a:r>
            <a:r>
              <a:rPr sz="3200" dirty="0">
                <a:solidFill>
                  <a:srgbClr val="C55A11"/>
                </a:solidFill>
                <a:latin typeface="KaiTi"/>
                <a:cs typeface="KaiTi"/>
              </a:rPr>
              <a:t>分</a:t>
            </a:r>
            <a:r>
              <a:rPr sz="3200" spc="-15" dirty="0">
                <a:solidFill>
                  <a:srgbClr val="C55A11"/>
                </a:solidFill>
                <a:latin typeface="KaiTi"/>
                <a:cs typeface="KaiTi"/>
              </a:rPr>
              <a:t>析</a:t>
            </a:r>
            <a:r>
              <a:rPr sz="3200" dirty="0">
                <a:solidFill>
                  <a:srgbClr val="C55A11"/>
                </a:solidFill>
                <a:latin typeface="KaiTi"/>
                <a:cs typeface="KaiTi"/>
              </a:rPr>
              <a:t>師</a:t>
            </a:r>
            <a:r>
              <a:rPr sz="3200" dirty="0">
                <a:latin typeface="Constantia"/>
                <a:cs typeface="Constantia"/>
              </a:rPr>
              <a:t>,</a:t>
            </a:r>
            <a:r>
              <a:rPr sz="3200" spc="-70" dirty="0">
                <a:latin typeface="Constantia"/>
                <a:cs typeface="Constantia"/>
              </a:rPr>
              <a:t> </a:t>
            </a:r>
            <a:r>
              <a:rPr sz="3200" spc="5" dirty="0">
                <a:latin typeface="Constantia"/>
                <a:cs typeface="Constantia"/>
              </a:rPr>
              <a:t>……</a:t>
            </a:r>
            <a:endParaRPr sz="32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Constantia"/>
                <a:cs typeface="Constantia"/>
              </a:rPr>
              <a:t>or</a:t>
            </a:r>
            <a:r>
              <a:rPr sz="3200" spc="-195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even</a:t>
            </a:r>
            <a:r>
              <a:rPr sz="3200" spc="-114" dirty="0">
                <a:latin typeface="Constantia"/>
                <a:cs typeface="Constantia"/>
              </a:rPr>
              <a:t> </a:t>
            </a:r>
            <a:r>
              <a:rPr sz="3200" spc="-5" dirty="0">
                <a:latin typeface="Constantia"/>
                <a:cs typeface="Constantia"/>
              </a:rPr>
              <a:t>start</a:t>
            </a:r>
            <a:r>
              <a:rPr sz="3200" spc="-185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your</a:t>
            </a:r>
            <a:r>
              <a:rPr sz="3200" spc="-210" dirty="0">
                <a:latin typeface="Constantia"/>
                <a:cs typeface="Constantia"/>
              </a:rPr>
              <a:t> </a:t>
            </a:r>
            <a:r>
              <a:rPr sz="3200" spc="-25" dirty="0">
                <a:latin typeface="Constantia"/>
                <a:cs typeface="Constantia"/>
              </a:rPr>
              <a:t>own</a:t>
            </a:r>
            <a:r>
              <a:rPr sz="3200" spc="-65" dirty="0">
                <a:latin typeface="Constantia"/>
                <a:cs typeface="Constantia"/>
              </a:rPr>
              <a:t> </a:t>
            </a:r>
            <a:r>
              <a:rPr sz="3200" spc="-25" dirty="0">
                <a:latin typeface="Constantia"/>
                <a:cs typeface="Constantia"/>
              </a:rPr>
              <a:t>innovative</a:t>
            </a:r>
            <a:r>
              <a:rPr sz="3200" spc="-110" dirty="0">
                <a:latin typeface="Constantia"/>
                <a:cs typeface="Constantia"/>
              </a:rPr>
              <a:t> </a:t>
            </a:r>
            <a:r>
              <a:rPr sz="3200" dirty="0">
                <a:latin typeface="Constantia"/>
                <a:cs typeface="Constantia"/>
              </a:rPr>
              <a:t>technology</a:t>
            </a:r>
            <a:r>
              <a:rPr sz="3200" spc="-190" dirty="0">
                <a:latin typeface="Constantia"/>
                <a:cs typeface="Constantia"/>
              </a:rPr>
              <a:t> </a:t>
            </a:r>
            <a:r>
              <a:rPr sz="3200" spc="-20" dirty="0">
                <a:latin typeface="Constantia"/>
                <a:cs typeface="Constantia"/>
              </a:rPr>
              <a:t>company</a:t>
            </a:r>
            <a:r>
              <a:rPr sz="3200" spc="-75" dirty="0">
                <a:latin typeface="Constantia"/>
                <a:cs typeface="Constantia"/>
              </a:rPr>
              <a:t> </a:t>
            </a:r>
            <a:r>
              <a:rPr sz="3200" spc="10" dirty="0" err="1">
                <a:latin typeface="KaiTi"/>
                <a:cs typeface="KaiTi"/>
              </a:rPr>
              <a:t>科技</a:t>
            </a:r>
            <a:r>
              <a:rPr sz="3200" dirty="0" err="1">
                <a:latin typeface="KaiTi"/>
                <a:cs typeface="KaiTi"/>
              </a:rPr>
              <a:t>初創</a:t>
            </a:r>
            <a:r>
              <a:rPr sz="3200" spc="-15" dirty="0" err="1">
                <a:latin typeface="KaiTi"/>
                <a:cs typeface="KaiTi"/>
              </a:rPr>
              <a:t>公</a:t>
            </a:r>
            <a:r>
              <a:rPr sz="3200" dirty="0" err="1">
                <a:latin typeface="KaiTi"/>
                <a:cs typeface="KaiTi"/>
              </a:rPr>
              <a:t>司</a:t>
            </a:r>
            <a:endParaRPr sz="3200" dirty="0">
              <a:latin typeface="KaiTi"/>
              <a:cs typeface="KaiT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769" y="446827"/>
            <a:ext cx="10651490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0" dirty="0">
                <a:solidFill>
                  <a:srgbClr val="000000"/>
                </a:solidFill>
              </a:rPr>
              <a:t>CUHK </a:t>
            </a:r>
            <a:r>
              <a:rPr sz="2800" spc="-15" dirty="0">
                <a:solidFill>
                  <a:srgbClr val="000000"/>
                </a:solidFill>
              </a:rPr>
              <a:t>Physics </a:t>
            </a:r>
            <a:r>
              <a:rPr sz="2800" spc="-5" dirty="0">
                <a:solidFill>
                  <a:srgbClr val="000000"/>
                </a:solidFill>
              </a:rPr>
              <a:t>is </a:t>
            </a:r>
            <a:r>
              <a:rPr sz="2800" dirty="0">
                <a:solidFill>
                  <a:srgbClr val="000000"/>
                </a:solidFill>
              </a:rPr>
              <a:t>the </a:t>
            </a:r>
            <a:r>
              <a:rPr sz="2800" spc="-15" dirty="0">
                <a:solidFill>
                  <a:srgbClr val="000000"/>
                </a:solidFill>
              </a:rPr>
              <a:t>place </a:t>
            </a:r>
            <a:r>
              <a:rPr sz="2800" spc="-10" dirty="0">
                <a:solidFill>
                  <a:srgbClr val="000000"/>
                </a:solidFill>
              </a:rPr>
              <a:t>for </a:t>
            </a:r>
            <a:r>
              <a:rPr sz="2800" spc="-30" dirty="0">
                <a:solidFill>
                  <a:srgbClr val="000000"/>
                </a:solidFill>
              </a:rPr>
              <a:t>you </a:t>
            </a:r>
            <a:r>
              <a:rPr sz="2800" spc="-5" dirty="0">
                <a:solidFill>
                  <a:srgbClr val="000000"/>
                </a:solidFill>
              </a:rPr>
              <a:t>because </a:t>
            </a:r>
            <a:r>
              <a:rPr sz="2800" spc="-40" dirty="0">
                <a:solidFill>
                  <a:srgbClr val="FF0000"/>
                </a:solidFill>
              </a:rPr>
              <a:t>we </a:t>
            </a:r>
            <a:r>
              <a:rPr sz="2800" spc="-15" dirty="0">
                <a:solidFill>
                  <a:srgbClr val="FF0000"/>
                </a:solidFill>
              </a:rPr>
              <a:t>care </a:t>
            </a:r>
            <a:r>
              <a:rPr sz="2800" spc="-10" dirty="0">
                <a:solidFill>
                  <a:srgbClr val="FF0000"/>
                </a:solidFill>
              </a:rPr>
              <a:t>very </a:t>
            </a:r>
            <a:r>
              <a:rPr sz="2800" spc="-5" dirty="0">
                <a:solidFill>
                  <a:srgbClr val="FF0000"/>
                </a:solidFill>
              </a:rPr>
              <a:t>much  </a:t>
            </a:r>
            <a:r>
              <a:rPr sz="2800" spc="21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about</a:t>
            </a:r>
            <a:endParaRPr sz="2800"/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spc="-10" dirty="0">
                <a:solidFill>
                  <a:srgbClr val="FF0000"/>
                </a:solidFill>
              </a:rPr>
              <a:t>teaching</a:t>
            </a:r>
            <a:r>
              <a:rPr sz="2800" spc="-80" dirty="0">
                <a:solidFill>
                  <a:srgbClr val="FF0000"/>
                </a:solidFill>
              </a:rPr>
              <a:t> </a:t>
            </a:r>
            <a:r>
              <a:rPr sz="2800" spc="5" dirty="0">
                <a:solidFill>
                  <a:srgbClr val="FF0000"/>
                </a:solidFill>
                <a:latin typeface="KaiTi"/>
                <a:cs typeface="KaiTi"/>
              </a:rPr>
              <a:t>非常關心</a:t>
            </a:r>
            <a:r>
              <a:rPr sz="2800" spc="-5" dirty="0">
                <a:solidFill>
                  <a:srgbClr val="FF0000"/>
                </a:solidFill>
                <a:latin typeface="KaiTi"/>
                <a:cs typeface="KaiTi"/>
              </a:rPr>
              <a:t>教學</a:t>
            </a:r>
            <a:endParaRPr sz="28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9769" y="1938863"/>
            <a:ext cx="10652125" cy="4345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 marR="5080" indent="-1270">
              <a:lnSpc>
                <a:spcPct val="110000"/>
              </a:lnSpc>
            </a:pPr>
            <a:r>
              <a:rPr sz="2800" spc="-10" dirty="0">
                <a:latin typeface="Constantia"/>
                <a:cs typeface="Constantia"/>
              </a:rPr>
              <a:t>CUHK</a:t>
            </a:r>
            <a:r>
              <a:rPr sz="2800" spc="16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Physics</a:t>
            </a:r>
            <a:r>
              <a:rPr sz="2800" spc="12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has</a:t>
            </a:r>
            <a:r>
              <a:rPr sz="2800" spc="13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</a:t>
            </a:r>
            <a:r>
              <a:rPr sz="2800" spc="114" dirty="0"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onstantia"/>
                <a:cs typeface="Constantia"/>
              </a:rPr>
              <a:t>very</a:t>
            </a:r>
            <a:r>
              <a:rPr sz="2800" spc="12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0000FF"/>
                </a:solidFill>
                <a:latin typeface="Constantia"/>
                <a:cs typeface="Constantia"/>
              </a:rPr>
              <a:t>good</a:t>
            </a:r>
            <a:r>
              <a:rPr sz="2800" spc="18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onstantia"/>
                <a:cs typeface="Constantia"/>
              </a:rPr>
              <a:t>reputation</a:t>
            </a:r>
            <a:r>
              <a:rPr sz="2800" spc="13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5" dirty="0">
                <a:solidFill>
                  <a:srgbClr val="0000FF"/>
                </a:solidFill>
                <a:latin typeface="KaiTi"/>
                <a:cs typeface="KaiTi"/>
              </a:rPr>
              <a:t>優</a:t>
            </a:r>
            <a:r>
              <a:rPr sz="2800" spc="-5" dirty="0">
                <a:solidFill>
                  <a:srgbClr val="0000FF"/>
                </a:solidFill>
                <a:latin typeface="KaiTi"/>
                <a:cs typeface="KaiTi"/>
              </a:rPr>
              <a:t>良</a:t>
            </a:r>
            <a:r>
              <a:rPr sz="2800" spc="5" dirty="0">
                <a:solidFill>
                  <a:srgbClr val="0000FF"/>
                </a:solidFill>
                <a:latin typeface="KaiTi"/>
                <a:cs typeface="KaiTi"/>
              </a:rPr>
              <a:t>聲</a:t>
            </a:r>
            <a:r>
              <a:rPr sz="2800" spc="-5" dirty="0">
                <a:solidFill>
                  <a:srgbClr val="0000FF"/>
                </a:solidFill>
                <a:latin typeface="KaiTi"/>
                <a:cs typeface="KaiTi"/>
              </a:rPr>
              <a:t>譽</a:t>
            </a:r>
            <a:r>
              <a:rPr sz="2800" spc="-500" dirty="0">
                <a:solidFill>
                  <a:srgbClr val="0000FF"/>
                </a:solidFill>
                <a:latin typeface="KaiTi"/>
                <a:cs typeface="KaiTi"/>
              </a:rPr>
              <a:t> </a:t>
            </a:r>
            <a:r>
              <a:rPr sz="2800" spc="-5" dirty="0">
                <a:latin typeface="Constantia"/>
                <a:cs typeface="Constantia"/>
              </a:rPr>
              <a:t>that</a:t>
            </a:r>
            <a:r>
              <a:rPr sz="2800" spc="110" dirty="0">
                <a:latin typeface="Constantia"/>
                <a:cs typeface="Constantia"/>
              </a:rPr>
              <a:t> </a:t>
            </a:r>
            <a:r>
              <a:rPr sz="2800" spc="-40" dirty="0">
                <a:solidFill>
                  <a:srgbClr val="FF0000"/>
                </a:solidFill>
                <a:latin typeface="Constantia"/>
                <a:cs typeface="Constantia"/>
              </a:rPr>
              <a:t>we</a:t>
            </a:r>
            <a:r>
              <a:rPr sz="2800" spc="11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onstantia"/>
                <a:cs typeface="Constantia"/>
              </a:rPr>
              <a:t>are</a:t>
            </a:r>
            <a:r>
              <a:rPr sz="2800" spc="12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onstantia"/>
                <a:cs typeface="Constantia"/>
              </a:rPr>
              <a:t>very 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serious in</a:t>
            </a:r>
            <a:r>
              <a:rPr sz="2800" spc="-2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education</a:t>
            </a:r>
            <a:endParaRPr sz="2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4604" marR="10160" indent="-1905">
              <a:lnSpc>
                <a:spcPct val="110000"/>
              </a:lnSpc>
              <a:spcBef>
                <a:spcPts val="2480"/>
              </a:spcBef>
            </a:pPr>
            <a:r>
              <a:rPr sz="2800" spc="-15" dirty="0">
                <a:latin typeface="Constantia"/>
                <a:cs typeface="Constantia"/>
              </a:rPr>
              <a:t>Therefore,</a:t>
            </a:r>
            <a:r>
              <a:rPr sz="2800" spc="100" dirty="0">
                <a:latin typeface="Constantia"/>
                <a:cs typeface="Constantia"/>
              </a:rPr>
              <a:t> </a:t>
            </a:r>
            <a:r>
              <a:rPr sz="2800" spc="-40" dirty="0">
                <a:latin typeface="Constantia"/>
                <a:cs typeface="Constantia"/>
              </a:rPr>
              <a:t>we</a:t>
            </a:r>
            <a:r>
              <a:rPr sz="2800" spc="3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provide</a:t>
            </a:r>
            <a:r>
              <a:rPr sz="2800" spc="2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</a:t>
            </a:r>
            <a:r>
              <a:rPr sz="2800" spc="25" dirty="0"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onstantia"/>
                <a:cs typeface="Constantia"/>
              </a:rPr>
              <a:t>rigorous</a:t>
            </a:r>
            <a:r>
              <a:rPr sz="2800" spc="3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curriculum</a:t>
            </a:r>
            <a:r>
              <a:rPr sz="2800" spc="6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5" dirty="0">
                <a:solidFill>
                  <a:srgbClr val="FF0000"/>
                </a:solidFill>
                <a:latin typeface="KaiTi"/>
                <a:cs typeface="KaiTi"/>
              </a:rPr>
              <a:t>嚴謹</a:t>
            </a:r>
            <a:r>
              <a:rPr sz="2800" spc="-5" dirty="0">
                <a:solidFill>
                  <a:srgbClr val="FF0000"/>
                </a:solidFill>
                <a:latin typeface="KaiTi"/>
                <a:cs typeface="KaiTi"/>
              </a:rPr>
              <a:t>課程</a:t>
            </a:r>
            <a:r>
              <a:rPr sz="2800" spc="-590" dirty="0">
                <a:solidFill>
                  <a:srgbClr val="FF0000"/>
                </a:solidFill>
                <a:latin typeface="KaiTi"/>
                <a:cs typeface="KaiTi"/>
              </a:rPr>
              <a:t> </a:t>
            </a:r>
            <a:r>
              <a:rPr sz="2800" spc="-5" dirty="0">
                <a:latin typeface="Constantia"/>
                <a:cs typeface="Constantia"/>
              </a:rPr>
              <a:t>that</a:t>
            </a:r>
            <a:r>
              <a:rPr sz="2800" spc="2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helps</a:t>
            </a:r>
            <a:r>
              <a:rPr sz="2800" spc="45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you  to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build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</a:t>
            </a:r>
            <a:r>
              <a:rPr sz="2800" spc="-12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solid</a:t>
            </a:r>
            <a:r>
              <a:rPr sz="2800" spc="-2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foundation</a:t>
            </a:r>
            <a:r>
              <a:rPr sz="2800" spc="-50" dirty="0">
                <a:latin typeface="Constantia"/>
                <a:cs typeface="Constantia"/>
              </a:rPr>
              <a:t> </a:t>
            </a:r>
            <a:r>
              <a:rPr sz="2800" spc="5" dirty="0">
                <a:latin typeface="KaiTi"/>
                <a:cs typeface="KaiTi"/>
              </a:rPr>
              <a:t>堅實的基礎</a:t>
            </a:r>
            <a:endParaRPr sz="2800">
              <a:latin typeface="KaiTi"/>
              <a:cs typeface="KaiTi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13970" marR="6350" indent="635">
              <a:lnSpc>
                <a:spcPct val="109900"/>
              </a:lnSpc>
              <a:spcBef>
                <a:spcPts val="2135"/>
              </a:spcBef>
            </a:pPr>
            <a:r>
              <a:rPr sz="2800" spc="-5" dirty="0">
                <a:latin typeface="Constantia"/>
                <a:cs typeface="Constantia"/>
              </a:rPr>
              <a:t>The</a:t>
            </a:r>
            <a:r>
              <a:rPr sz="2800" spc="-6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curriculum</a:t>
            </a:r>
            <a:r>
              <a:rPr sz="2800" spc="-3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may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not</a:t>
            </a:r>
            <a:r>
              <a:rPr sz="2800" spc="-7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be</a:t>
            </a:r>
            <a:r>
              <a:rPr sz="2800" spc="-6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dirty="0">
                <a:solidFill>
                  <a:srgbClr val="FF0000"/>
                </a:solidFill>
                <a:latin typeface="Constantia"/>
                <a:cs typeface="Constantia"/>
              </a:rPr>
              <a:t>as</a:t>
            </a:r>
            <a:r>
              <a:rPr sz="2800" spc="-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dirty="0">
                <a:solidFill>
                  <a:srgbClr val="FF0000"/>
                </a:solidFill>
                <a:latin typeface="Constantia"/>
                <a:cs typeface="Constantia"/>
              </a:rPr>
              <a:t>easy</a:t>
            </a:r>
            <a:r>
              <a:rPr sz="2800" spc="-7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dirty="0">
                <a:solidFill>
                  <a:srgbClr val="FF0000"/>
                </a:solidFill>
                <a:latin typeface="Constantia"/>
                <a:cs typeface="Constantia"/>
              </a:rPr>
              <a:t>as</a:t>
            </a:r>
            <a:r>
              <a:rPr sz="2800" spc="-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onstantia"/>
                <a:cs typeface="Constantia"/>
              </a:rPr>
              <a:t>you</a:t>
            </a:r>
            <a:r>
              <a:rPr sz="2800" spc="-2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think</a:t>
            </a:r>
            <a:r>
              <a:rPr sz="2800" spc="-1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but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40" dirty="0">
                <a:latin typeface="Constantia"/>
                <a:cs typeface="Constantia"/>
              </a:rPr>
              <a:t>we</a:t>
            </a:r>
            <a:r>
              <a:rPr sz="2800" spc="-65" dirty="0">
                <a:latin typeface="Constantia"/>
                <a:cs typeface="Constantia"/>
              </a:rPr>
              <a:t> </a:t>
            </a:r>
            <a:r>
              <a:rPr sz="2800" spc="10" dirty="0">
                <a:latin typeface="Constantia"/>
                <a:cs typeface="Constantia"/>
              </a:rPr>
              <a:t>try</a:t>
            </a:r>
            <a:r>
              <a:rPr sz="2800" spc="-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our</a:t>
            </a:r>
            <a:r>
              <a:rPr sz="2800" spc="-10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best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to  </a:t>
            </a:r>
            <a:r>
              <a:rPr sz="2800" spc="-10" dirty="0">
                <a:latin typeface="Constantia"/>
                <a:cs typeface="Constantia"/>
              </a:rPr>
              <a:t>ensure</a:t>
            </a:r>
            <a:r>
              <a:rPr sz="2800" spc="-13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“</a:t>
            </a:r>
            <a:r>
              <a:rPr sz="3200" spc="10" dirty="0">
                <a:solidFill>
                  <a:srgbClr val="0000FF"/>
                </a:solidFill>
                <a:latin typeface="KaiTi"/>
                <a:cs typeface="KaiTi"/>
              </a:rPr>
              <a:t>位位</a:t>
            </a:r>
            <a:r>
              <a:rPr sz="3200" dirty="0">
                <a:solidFill>
                  <a:srgbClr val="0000FF"/>
                </a:solidFill>
                <a:latin typeface="KaiTi"/>
                <a:cs typeface="KaiTi"/>
              </a:rPr>
              <a:t>皆</a:t>
            </a:r>
            <a:r>
              <a:rPr sz="3200" spc="-15" dirty="0">
                <a:solidFill>
                  <a:srgbClr val="0000FF"/>
                </a:solidFill>
                <a:latin typeface="KaiTi"/>
                <a:cs typeface="KaiTi"/>
              </a:rPr>
              <a:t>尖</a:t>
            </a:r>
            <a:r>
              <a:rPr sz="3200" spc="-5" dirty="0">
                <a:solidFill>
                  <a:srgbClr val="0000FF"/>
                </a:solidFill>
                <a:latin typeface="KaiTi"/>
                <a:cs typeface="KaiTi"/>
              </a:rPr>
              <a:t>兵</a:t>
            </a:r>
            <a:r>
              <a:rPr sz="2800" spc="-5" dirty="0">
                <a:solidFill>
                  <a:srgbClr val="202124"/>
                </a:solidFill>
                <a:latin typeface="Constantia"/>
                <a:cs typeface="Constantia"/>
              </a:rPr>
              <a:t>”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86107" y="6053165"/>
            <a:ext cx="8695055" cy="435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190"/>
              </a:lnSpc>
            </a:pPr>
            <a:r>
              <a:rPr sz="2800" spc="-5" dirty="0">
                <a:latin typeface="Arial"/>
                <a:cs typeface="Arial"/>
              </a:rPr>
              <a:t>• </a:t>
            </a:r>
            <a:r>
              <a:rPr sz="2800" spc="-30" dirty="0">
                <a:latin typeface="Constantia"/>
                <a:cs typeface="Constantia"/>
              </a:rPr>
              <a:t>More </a:t>
            </a:r>
            <a:r>
              <a:rPr sz="2800" spc="-5" dirty="0">
                <a:latin typeface="Constantia"/>
                <a:cs typeface="Constantia"/>
              </a:rPr>
              <a:t>than </a:t>
            </a:r>
            <a:r>
              <a:rPr sz="2800" spc="-10" dirty="0">
                <a:solidFill>
                  <a:srgbClr val="7030A0"/>
                </a:solidFill>
                <a:latin typeface="Constantia"/>
                <a:cs typeface="Constantia"/>
              </a:rPr>
              <a:t>400 </a:t>
            </a:r>
            <a:r>
              <a:rPr sz="2800" spc="-15" dirty="0">
                <a:latin typeface="Constantia"/>
                <a:cs typeface="Constantia"/>
              </a:rPr>
              <a:t>graduates </a:t>
            </a:r>
            <a:r>
              <a:rPr sz="2800" spc="-40" dirty="0">
                <a:latin typeface="Constantia"/>
                <a:cs typeface="Constantia"/>
              </a:rPr>
              <a:t>have </a:t>
            </a:r>
            <a:r>
              <a:rPr sz="2800" spc="-15" dirty="0">
                <a:latin typeface="Constantia"/>
                <a:cs typeface="Constantia"/>
              </a:rPr>
              <a:t>become physics</a:t>
            </a:r>
            <a:r>
              <a:rPr sz="2800" spc="-30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teachers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2283" y="6463579"/>
            <a:ext cx="12446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7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6107" y="194800"/>
            <a:ext cx="10653395" cy="1522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100" dirty="0">
                <a:latin typeface="Constantia"/>
                <a:cs typeface="Constantia"/>
              </a:rPr>
              <a:t>We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spc="-40" dirty="0">
                <a:latin typeface="Constantia"/>
                <a:cs typeface="Constantia"/>
              </a:rPr>
              <a:t>have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been</a:t>
            </a:r>
            <a:r>
              <a:rPr sz="2800" spc="-5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nurturing</a:t>
            </a:r>
            <a:r>
              <a:rPr sz="2800" spc="-65" dirty="0">
                <a:latin typeface="Constantia"/>
                <a:cs typeface="Constantia"/>
              </a:rPr>
              <a:t> </a:t>
            </a:r>
            <a:r>
              <a:rPr sz="2800" spc="-30" dirty="0">
                <a:latin typeface="Constantia"/>
                <a:cs typeface="Constantia"/>
              </a:rPr>
              <a:t>over</a:t>
            </a:r>
            <a:r>
              <a:rPr sz="2800" spc="-125" dirty="0"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7030A0"/>
                </a:solidFill>
                <a:latin typeface="Constantia"/>
                <a:cs typeface="Constantia"/>
              </a:rPr>
              <a:t>3000</a:t>
            </a:r>
            <a:r>
              <a:rPr sz="2800" spc="-15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onstantia"/>
                <a:cs typeface="Constantia"/>
              </a:rPr>
              <a:t>physics</a:t>
            </a:r>
            <a:r>
              <a:rPr sz="2800" spc="-11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students</a:t>
            </a:r>
            <a:r>
              <a:rPr sz="2800" spc="-11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30" dirty="0">
                <a:latin typeface="Constantia"/>
                <a:cs typeface="Constantia"/>
              </a:rPr>
              <a:t>over</a:t>
            </a:r>
            <a:r>
              <a:rPr sz="2800" spc="-12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60</a:t>
            </a:r>
            <a:r>
              <a:rPr sz="2800" spc="-8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years</a:t>
            </a:r>
            <a:endParaRPr sz="2800" dirty="0">
              <a:latin typeface="Constantia"/>
              <a:cs typeface="Constantia"/>
            </a:endParaRPr>
          </a:p>
          <a:p>
            <a:pPr marL="241300" marR="5080" indent="-228600">
              <a:lnSpc>
                <a:spcPct val="11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onstantia"/>
                <a:cs typeface="Constantia"/>
              </a:rPr>
              <a:t>In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recent</a:t>
            </a:r>
            <a:r>
              <a:rPr sz="2800" spc="-18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years,</a:t>
            </a:r>
            <a:r>
              <a:rPr sz="2800" spc="-50" dirty="0">
                <a:latin typeface="Constantia"/>
                <a:cs typeface="Constantia"/>
              </a:rPr>
              <a:t> </a:t>
            </a:r>
            <a:r>
              <a:rPr sz="2800" spc="-30" dirty="0">
                <a:latin typeface="Constantia"/>
                <a:cs typeface="Constantia"/>
              </a:rPr>
              <a:t>over</a:t>
            </a:r>
            <a:r>
              <a:rPr sz="2800" spc="-114" dirty="0"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7030A0"/>
                </a:solidFill>
                <a:latin typeface="Constantia"/>
                <a:cs typeface="Constantia"/>
              </a:rPr>
              <a:t>50%</a:t>
            </a:r>
            <a:r>
              <a:rPr sz="2800" spc="-50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of</a:t>
            </a:r>
            <a:r>
              <a:rPr sz="2800" spc="-1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graduates</a:t>
            </a:r>
            <a:r>
              <a:rPr sz="2800" spc="-25" dirty="0">
                <a:latin typeface="Constantia"/>
                <a:cs typeface="Constantia"/>
              </a:rPr>
              <a:t> </a:t>
            </a:r>
            <a:r>
              <a:rPr sz="2800" spc="-30" dirty="0">
                <a:latin typeface="Constantia"/>
                <a:cs typeface="Constantia"/>
              </a:rPr>
              <a:t>move</a:t>
            </a:r>
            <a:r>
              <a:rPr sz="2800" spc="-15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on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to</a:t>
            </a:r>
            <a:r>
              <a:rPr sz="2800" spc="-140" dirty="0">
                <a:latin typeface="Constantia"/>
                <a:cs typeface="Constantia"/>
              </a:rPr>
              <a:t> </a:t>
            </a:r>
            <a:r>
              <a:rPr sz="2800" spc="-15" dirty="0">
                <a:solidFill>
                  <a:srgbClr val="FF0000"/>
                </a:solidFill>
                <a:latin typeface="Constantia"/>
                <a:cs typeface="Constantia"/>
              </a:rPr>
              <a:t>graduate</a:t>
            </a:r>
            <a:r>
              <a:rPr sz="2800" spc="-1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school</a:t>
            </a:r>
            <a:r>
              <a:rPr sz="2800" spc="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onstantia"/>
                <a:cs typeface="Constantia"/>
              </a:rPr>
              <a:t>in  </a:t>
            </a:r>
            <a:r>
              <a:rPr sz="2800" spc="-20" dirty="0">
                <a:solidFill>
                  <a:srgbClr val="FF0000"/>
                </a:solidFill>
                <a:latin typeface="Constantia"/>
                <a:cs typeface="Constantia"/>
              </a:rPr>
              <a:t>top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schools </a:t>
            </a:r>
            <a:r>
              <a:rPr sz="2800" spc="-10" dirty="0">
                <a:latin typeface="Constantia"/>
                <a:cs typeface="Constantia"/>
              </a:rPr>
              <a:t>around the</a:t>
            </a:r>
            <a:r>
              <a:rPr sz="2800" spc="-425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world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107" y="5435836"/>
            <a:ext cx="937704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30" dirty="0">
                <a:latin typeface="Constantia"/>
                <a:cs typeface="Constantia"/>
              </a:rPr>
              <a:t>More</a:t>
            </a:r>
            <a:r>
              <a:rPr sz="2800" spc="-8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than</a:t>
            </a:r>
            <a:r>
              <a:rPr sz="2800" spc="-40" dirty="0"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7030A0"/>
                </a:solidFill>
                <a:latin typeface="Constantia"/>
                <a:cs typeface="Constantia"/>
              </a:rPr>
              <a:t>50</a:t>
            </a:r>
            <a:r>
              <a:rPr sz="2800" spc="-45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are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professors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at</a:t>
            </a:r>
            <a:r>
              <a:rPr sz="2800" spc="-6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local</a:t>
            </a:r>
            <a:r>
              <a:rPr sz="2800" spc="-5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and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oversea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universities</a:t>
            </a:r>
            <a:endParaRPr sz="2800">
              <a:latin typeface="Constantia"/>
              <a:cs typeface="Constanti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978892"/>
              </p:ext>
            </p:extLst>
          </p:nvPr>
        </p:nvGraphicFramePr>
        <p:xfrm>
          <a:off x="685800" y="2148990"/>
          <a:ext cx="2438400" cy="2992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b="1" spc="-10" dirty="0">
                          <a:latin typeface="Constantia"/>
                          <a:cs typeface="Constantia"/>
                        </a:rPr>
                        <a:t>202</a:t>
                      </a:r>
                      <a:r>
                        <a:rPr lang="en-US" sz="2000" b="1" spc="-10" dirty="0">
                          <a:latin typeface="Constantia"/>
                          <a:cs typeface="Constantia"/>
                        </a:rPr>
                        <a:t>6</a:t>
                      </a:r>
                      <a:endParaRPr sz="2000" dirty="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University of Oxford</a:t>
                      </a: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Cornell University</a:t>
                      </a: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nstantia"/>
                          <a:ea typeface="+mn-ea"/>
                          <a:cs typeface="+mn-cs"/>
                        </a:rPr>
                        <a:t>Max Planck Hamburg</a:t>
                      </a: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50" dirty="0">
                          <a:latin typeface="Constantia"/>
                          <a:cs typeface="Constantia"/>
                        </a:rPr>
                        <a:t>U. </a:t>
                      </a:r>
                      <a:r>
                        <a:rPr lang="en-US" sz="1800" spc="-5" dirty="0">
                          <a:latin typeface="Constantia"/>
                          <a:cs typeface="Constantia"/>
                        </a:rPr>
                        <a:t>of</a:t>
                      </a:r>
                      <a:r>
                        <a:rPr lang="en-US" sz="1800" spc="-5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lang="en-US" sz="1800" spc="-35" dirty="0">
                          <a:latin typeface="Constantia"/>
                          <a:cs typeface="Constantia"/>
                        </a:rPr>
                        <a:t>Toronto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en-US" sz="1800" spc="-10" dirty="0">
                          <a:latin typeface="Constantia"/>
                          <a:cs typeface="Constantia"/>
                        </a:rPr>
                        <a:t>U. of Virginia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en-US" sz="1800" spc="-5" dirty="0">
                          <a:latin typeface="Constantia"/>
                          <a:cs typeface="Constantia"/>
                        </a:rPr>
                        <a:t>U. of Maryland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U</a:t>
                      </a:r>
                      <a:r>
                        <a:rPr lang="en-US" sz="1800" dirty="0">
                          <a:latin typeface="Constantia"/>
                          <a:cs typeface="Constantia"/>
                        </a:rPr>
                        <a:t>.</a:t>
                      </a:r>
                      <a:r>
                        <a:rPr sz="1800" dirty="0">
                          <a:latin typeface="Constantia"/>
                          <a:cs typeface="Constantia"/>
                        </a:rPr>
                        <a:t>C</a:t>
                      </a:r>
                      <a:r>
                        <a:rPr lang="en-US" sz="1800" dirty="0">
                          <a:latin typeface="Constantia"/>
                          <a:cs typeface="Constantia"/>
                        </a:rPr>
                        <a:t>. Davis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280496"/>
              </p:ext>
            </p:extLst>
          </p:nvPr>
        </p:nvGraphicFramePr>
        <p:xfrm>
          <a:off x="6328714" y="2148991"/>
          <a:ext cx="2113704" cy="2992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3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b="1" spc="-10" dirty="0">
                          <a:latin typeface="Constantia"/>
                          <a:cs typeface="Constantia"/>
                        </a:rPr>
                        <a:t>2024</a:t>
                      </a:r>
                      <a:endParaRPr sz="2000" dirty="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23114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Imperial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College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3911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5" dirty="0">
                          <a:latin typeface="Constantia"/>
                          <a:cs typeface="Constantia"/>
                        </a:rPr>
                        <a:t>Ohio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State</a:t>
                      </a:r>
                      <a:r>
                        <a:rPr sz="1800" spc="-1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U.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48133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Stonybrook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3086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Rice</a:t>
                      </a:r>
                      <a:r>
                        <a:rPr sz="1800" spc="-10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University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26352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50" dirty="0">
                          <a:latin typeface="Constantia"/>
                          <a:cs typeface="Constantia"/>
                        </a:rPr>
                        <a:t>U.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of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Wisconsin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UIUC</a:t>
                      </a: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2514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Penn</a:t>
                      </a:r>
                      <a:r>
                        <a:rPr sz="1800" spc="-11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State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930890"/>
              </p:ext>
            </p:extLst>
          </p:nvPr>
        </p:nvGraphicFramePr>
        <p:xfrm>
          <a:off x="8863287" y="2148991"/>
          <a:ext cx="2185713" cy="2992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5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b="1" spc="-20" dirty="0">
                          <a:latin typeface="Constantia"/>
                          <a:cs typeface="Constantia"/>
                        </a:rPr>
                        <a:t>2023</a:t>
                      </a:r>
                      <a:endParaRPr sz="2000" dirty="0">
                        <a:latin typeface="Constantia"/>
                        <a:cs typeface="Constantia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dirty="0">
                          <a:latin typeface="Constantia"/>
                          <a:cs typeface="Constantia"/>
                        </a:rPr>
                        <a:t>UC</a:t>
                      </a:r>
                      <a:r>
                        <a:rPr sz="1800" spc="-9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Berkeley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Stonybrook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5" dirty="0">
                          <a:latin typeface="Constantia"/>
                          <a:cs typeface="Constantia"/>
                        </a:rPr>
                        <a:t>Syracuse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50" dirty="0">
                          <a:latin typeface="Constantia"/>
                          <a:cs typeface="Constantia"/>
                        </a:rPr>
                        <a:t>U.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of</a:t>
                      </a:r>
                      <a:r>
                        <a:rPr sz="1800" spc="-6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Wisconsin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10" dirty="0">
                          <a:latin typeface="Constantia"/>
                          <a:cs typeface="Constantia"/>
                        </a:rPr>
                        <a:t>Purdue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4495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80" dirty="0">
                          <a:latin typeface="Constantia"/>
                          <a:cs typeface="Constantia"/>
                        </a:rPr>
                        <a:t>T. </a:t>
                      </a:r>
                      <a:r>
                        <a:rPr sz="1800" spc="-50" dirty="0">
                          <a:latin typeface="Constantia"/>
                          <a:cs typeface="Constantia"/>
                        </a:rPr>
                        <a:t>U.</a:t>
                      </a:r>
                      <a:r>
                        <a:rPr sz="1800" spc="-20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5" dirty="0">
                          <a:latin typeface="Constantia"/>
                          <a:cs typeface="Constantia"/>
                        </a:rPr>
                        <a:t>Munich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spc="-50" dirty="0">
                          <a:latin typeface="Constantia"/>
                          <a:cs typeface="Constantia"/>
                        </a:rPr>
                        <a:t>U. </a:t>
                      </a:r>
                      <a:r>
                        <a:rPr sz="1800" spc="-5" dirty="0">
                          <a:latin typeface="Constantia"/>
                          <a:cs typeface="Constantia"/>
                        </a:rPr>
                        <a:t>of</a:t>
                      </a:r>
                      <a:r>
                        <a:rPr sz="1800" spc="-35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800" spc="-10" dirty="0">
                          <a:latin typeface="Constantia"/>
                          <a:cs typeface="Constantia"/>
                        </a:rPr>
                        <a:t>Colorado</a:t>
                      </a:r>
                      <a:endParaRPr sz="1800" dirty="0">
                        <a:latin typeface="Constantia"/>
                        <a:cs typeface="Constant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0B06ED6-4237-7D47-975F-C7DEC5494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17438"/>
              </p:ext>
            </p:extLst>
          </p:nvPr>
        </p:nvGraphicFramePr>
        <p:xfrm>
          <a:off x="3606009" y="2148991"/>
          <a:ext cx="2286000" cy="3013710"/>
        </p:xfrm>
        <a:graphic>
          <a:graphicData uri="http://schemas.openxmlformats.org/drawingml/2006/table">
            <a:tbl>
              <a:tblPr firstRow="1" bandRow="1"/>
              <a:tblGrid>
                <a:gridCol w="2286000">
                  <a:extLst>
                    <a:ext uri="{9D8B030D-6E8A-4147-A177-3AD203B41FA5}">
                      <a16:colId xmlns:a16="http://schemas.microsoft.com/office/drawing/2014/main" val="4188038017"/>
                    </a:ext>
                  </a:extLst>
                </a:gridCol>
              </a:tblGrid>
              <a:tr h="417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 spc="-10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2025</a:t>
                      </a:r>
                    </a:p>
                  </a:txBody>
                  <a:tcPr marL="9525" marR="9525" marT="2286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49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University of Oxford</a:t>
                      </a:r>
                    </a:p>
                  </a:txBody>
                  <a:tcPr marL="9525" marR="9525" marT="114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36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Imperial College</a:t>
                      </a:r>
                    </a:p>
                  </a:txBody>
                  <a:tcPr marL="9525" marR="9525" marT="241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50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U. of Wisconsin</a:t>
                      </a:r>
                      <a:endParaRPr lang="en-US" sz="1800" spc="-5" dirty="0">
                        <a:solidFill>
                          <a:schemeClr val="tx1"/>
                        </a:solidFill>
                        <a:latin typeface="Constantia"/>
                        <a:ea typeface="+mn-ea"/>
                        <a:cs typeface="+mn-cs"/>
                      </a:endParaRPr>
                    </a:p>
                  </a:txBody>
                  <a:tcPr marL="9525" marR="9525" marT="241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13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U. of New Hampshire</a:t>
                      </a:r>
                    </a:p>
                  </a:txBody>
                  <a:tcPr marL="9525" marR="9525" marT="2349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84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U. of Utrecht</a:t>
                      </a:r>
                    </a:p>
                  </a:txBody>
                  <a:tcPr marL="9525" marR="9525" marT="2349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92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U. Of Tubingen</a:t>
                      </a:r>
                    </a:p>
                  </a:txBody>
                  <a:tcPr marL="9525" marR="9525" marT="2349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13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HITS</a:t>
                      </a:r>
                    </a:p>
                  </a:txBody>
                  <a:tcPr marL="9525" marR="9525" marT="2349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9458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8398" y="159683"/>
            <a:ext cx="6315710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solidFill>
                  <a:srgbClr val="000000"/>
                </a:solidFill>
              </a:rPr>
              <a:t>Student</a:t>
            </a:r>
            <a:r>
              <a:rPr spc="-21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achievements</a:t>
            </a:r>
            <a:r>
              <a:rPr spc="-10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KaiTi"/>
                <a:cs typeface="KaiTi"/>
              </a:rPr>
              <a:t>學生成就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100" y="918164"/>
            <a:ext cx="10979150" cy="4253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latin typeface="Constantia"/>
                <a:cs typeface="Constantia"/>
              </a:rPr>
              <a:t>Every</a:t>
            </a:r>
            <a:r>
              <a:rPr sz="2400" spc="-150" dirty="0">
                <a:latin typeface="Constantia"/>
                <a:cs typeface="Constantia"/>
              </a:rPr>
              <a:t> </a:t>
            </a:r>
            <a:r>
              <a:rPr sz="2400" spc="-55" dirty="0">
                <a:latin typeface="Constantia"/>
                <a:cs typeface="Constantia"/>
              </a:rPr>
              <a:t>year,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35" dirty="0">
                <a:latin typeface="Constantia"/>
                <a:cs typeface="Constantia"/>
              </a:rPr>
              <a:t>we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30" dirty="0">
                <a:latin typeface="Constantia"/>
                <a:cs typeface="Constantia"/>
              </a:rPr>
              <a:t>have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students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awarded</a:t>
            </a:r>
            <a:r>
              <a:rPr sz="2400" spc="-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the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Innovative</a:t>
            </a:r>
            <a:r>
              <a:rPr sz="2400" spc="-1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spc="-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onstantia"/>
                <a:cs typeface="Constantia"/>
              </a:rPr>
              <a:t>Technology</a:t>
            </a:r>
            <a:r>
              <a:rPr sz="2400" spc="-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Scholarship</a:t>
            </a:r>
            <a:endParaRPr sz="2400">
              <a:latin typeface="Constantia"/>
              <a:cs typeface="Constantia"/>
            </a:endParaRPr>
          </a:p>
          <a:p>
            <a:pPr marL="240665">
              <a:lnSpc>
                <a:spcPct val="100000"/>
              </a:lnSpc>
              <a:spcBef>
                <a:spcPts val="285"/>
              </a:spcBef>
              <a:tabLst>
                <a:tab pos="4006850" algn="l"/>
              </a:tabLst>
            </a:pPr>
            <a:r>
              <a:rPr sz="2400" dirty="0">
                <a:solidFill>
                  <a:srgbClr val="FF0000"/>
                </a:solidFill>
                <a:latin typeface="KaiTi"/>
                <a:cs typeface="KaiTi"/>
              </a:rPr>
              <a:t>創新科技獎學金</a:t>
            </a:r>
            <a:r>
              <a:rPr sz="2400" spc="-600" dirty="0">
                <a:solidFill>
                  <a:srgbClr val="FF0000"/>
                </a:solidFill>
                <a:latin typeface="KaiTi"/>
                <a:cs typeface="KaiTi"/>
              </a:rPr>
              <a:t> </a:t>
            </a:r>
            <a:r>
              <a:rPr sz="2400" spc="-5" dirty="0">
                <a:latin typeface="Constantia"/>
                <a:cs typeface="Constantia"/>
              </a:rPr>
              <a:t>($150,000).	</a:t>
            </a:r>
            <a:r>
              <a:rPr sz="2400" spc="-15" dirty="0">
                <a:latin typeface="Constantia"/>
                <a:cs typeface="Constantia"/>
              </a:rPr>
              <a:t>Placed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at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the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best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of</a:t>
            </a:r>
            <a:r>
              <a:rPr sz="2400" spc="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the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best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students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in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HK.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10000"/>
              </a:lnSpc>
              <a:spcBef>
                <a:spcPts val="218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25" dirty="0">
                <a:solidFill>
                  <a:srgbClr val="FF0000"/>
                </a:solidFill>
                <a:latin typeface="Constantia"/>
                <a:cs typeface="Constantia"/>
              </a:rPr>
              <a:t>More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than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35% </a:t>
            </a:r>
            <a:r>
              <a:rPr sz="2400" spc="-5" dirty="0">
                <a:latin typeface="Constantia"/>
                <a:cs typeface="Constantia"/>
              </a:rPr>
              <a:t>students </a:t>
            </a:r>
            <a:r>
              <a:rPr sz="2400" spc="-30" dirty="0">
                <a:latin typeface="Constantia"/>
                <a:cs typeface="Constantia"/>
              </a:rPr>
              <a:t>have </a:t>
            </a:r>
            <a:r>
              <a:rPr sz="2400" spc="-5" dirty="0">
                <a:latin typeface="Constantia"/>
                <a:cs typeface="Constantia"/>
              </a:rPr>
              <a:t>been </a:t>
            </a:r>
            <a:r>
              <a:rPr sz="2400" spc="-20" dirty="0">
                <a:latin typeface="Constantia"/>
                <a:cs typeface="Constantia"/>
              </a:rPr>
              <a:t>awarded </a:t>
            </a:r>
            <a:r>
              <a:rPr sz="2400" spc="-5" dirty="0">
                <a:latin typeface="Constantia"/>
                <a:cs typeface="Constantia"/>
              </a:rPr>
              <a:t>CN </a:t>
            </a:r>
            <a:r>
              <a:rPr sz="2400" spc="-45" dirty="0">
                <a:latin typeface="Constantia"/>
                <a:cs typeface="Constantia"/>
              </a:rPr>
              <a:t>Yang </a:t>
            </a:r>
            <a:r>
              <a:rPr sz="2400" spc="-5" dirty="0">
                <a:latin typeface="Constantia"/>
                <a:cs typeface="Constantia"/>
              </a:rPr>
              <a:t>scholarships,  </a:t>
            </a:r>
            <a:r>
              <a:rPr sz="2400" spc="-15" dirty="0">
                <a:latin typeface="Constantia"/>
                <a:cs typeface="Constantia"/>
              </a:rPr>
              <a:t>Undergraduate </a:t>
            </a:r>
            <a:r>
              <a:rPr sz="2400" spc="-10" dirty="0">
                <a:latin typeface="Constantia"/>
                <a:cs typeface="Constantia"/>
              </a:rPr>
              <a:t>Research Experience Grant, </a:t>
            </a:r>
            <a:r>
              <a:rPr sz="2400" spc="-5" dirty="0">
                <a:latin typeface="Constantia"/>
                <a:cs typeface="Constantia"/>
              </a:rPr>
              <a:t>Chung Chi Scholarship </a:t>
            </a:r>
            <a:r>
              <a:rPr sz="2400" spc="-10" dirty="0">
                <a:latin typeface="Constantia"/>
                <a:cs typeface="Constantia"/>
              </a:rPr>
              <a:t>for</a:t>
            </a:r>
            <a:r>
              <a:rPr sz="2400" spc="-229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Excellence,  </a:t>
            </a:r>
            <a:r>
              <a:rPr sz="2400" spc="-15" dirty="0">
                <a:latin typeface="Constantia"/>
                <a:cs typeface="Constantia"/>
              </a:rPr>
              <a:t>Physics </a:t>
            </a:r>
            <a:r>
              <a:rPr sz="2400" spc="-5" dirty="0">
                <a:latin typeface="Constantia"/>
                <a:cs typeface="Constantia"/>
              </a:rPr>
              <a:t>Prize, Admission </a:t>
            </a:r>
            <a:r>
              <a:rPr sz="2400" spc="-10" dirty="0">
                <a:latin typeface="Constantia"/>
                <a:cs typeface="Constantia"/>
              </a:rPr>
              <a:t>Scholarship, </a:t>
            </a:r>
            <a:r>
              <a:rPr sz="2400" spc="-5" dirty="0">
                <a:latin typeface="Constantia"/>
                <a:cs typeface="Constantia"/>
              </a:rPr>
              <a:t>1967 Alumni </a:t>
            </a:r>
            <a:r>
              <a:rPr sz="2400" spc="-10" dirty="0">
                <a:latin typeface="Constantia"/>
                <a:cs typeface="Constantia"/>
              </a:rPr>
              <a:t>Scholarship,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…..</a:t>
            </a:r>
            <a:endParaRPr sz="2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Char char="•"/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41300" marR="621665" indent="-228600">
              <a:lnSpc>
                <a:spcPct val="110200"/>
              </a:lnSpc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onstantia"/>
                <a:cs typeface="Constantia"/>
              </a:rPr>
              <a:t>They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30" dirty="0">
                <a:latin typeface="Constantia"/>
                <a:cs typeface="Constantia"/>
              </a:rPr>
              <a:t>have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been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awarded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from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more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than</a:t>
            </a:r>
            <a:r>
              <a:rPr sz="2400" spc="-185" dirty="0"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7030A0"/>
                </a:solidFill>
                <a:latin typeface="Constantia"/>
                <a:cs typeface="Constantia"/>
              </a:rPr>
              <a:t>2000</a:t>
            </a:r>
            <a:r>
              <a:rPr sz="3200" spc="-250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scholarships</a:t>
            </a:r>
            <a:r>
              <a:rPr sz="2400" spc="-1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spc="-3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prizes</a:t>
            </a:r>
            <a:r>
              <a:rPr sz="2400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from 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CUHK</a:t>
            </a:r>
            <a:r>
              <a:rPr sz="2400" spc="-8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covering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tuition</a:t>
            </a:r>
            <a:r>
              <a:rPr sz="2400" spc="-8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fee</a:t>
            </a:r>
            <a:r>
              <a:rPr sz="2400" spc="-8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0000FF"/>
                </a:solidFill>
                <a:latin typeface="KaiTi"/>
                <a:cs typeface="KaiTi"/>
              </a:rPr>
              <a:t>學</a:t>
            </a:r>
            <a:r>
              <a:rPr sz="2400" spc="540" dirty="0">
                <a:solidFill>
                  <a:srgbClr val="0000FF"/>
                </a:solidFill>
                <a:latin typeface="KaiTi"/>
                <a:cs typeface="KaiTi"/>
              </a:rPr>
              <a:t>費</a:t>
            </a:r>
            <a:r>
              <a:rPr sz="2400" spc="-5" dirty="0">
                <a:latin typeface="Constantia"/>
                <a:cs typeface="Constantia"/>
              </a:rPr>
              <a:t>and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living</a:t>
            </a:r>
            <a:r>
              <a:rPr sz="2400" spc="-8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expense</a:t>
            </a:r>
            <a:r>
              <a:rPr sz="2400" spc="-7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0000FF"/>
                </a:solidFill>
                <a:latin typeface="KaiTi"/>
                <a:cs typeface="KaiTi"/>
              </a:rPr>
              <a:t>生活費</a:t>
            </a:r>
            <a:r>
              <a:rPr sz="2400" dirty="0">
                <a:latin typeface="Constantia"/>
                <a:cs typeface="Constantia"/>
              </a:rPr>
              <a:t>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100" y="5801059"/>
            <a:ext cx="9492615" cy="832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1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onstantia"/>
                <a:cs typeface="Constantia"/>
              </a:rPr>
              <a:t>Students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won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the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international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robotics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contests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機械人大賽</a:t>
            </a:r>
            <a:r>
              <a:rPr sz="2400" dirty="0">
                <a:latin typeface="Constantia"/>
                <a:cs typeface="Constantia"/>
              </a:rPr>
              <a:t>,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data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and  </a:t>
            </a:r>
            <a:r>
              <a:rPr sz="2400" spc="-10" dirty="0">
                <a:latin typeface="Constantia"/>
                <a:cs typeface="Constantia"/>
              </a:rPr>
              <a:t>computational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competitions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編程大賽</a:t>
            </a:r>
            <a:r>
              <a:rPr sz="2400" spc="-600" dirty="0">
                <a:latin typeface="KaiTi"/>
                <a:cs typeface="KaiTi"/>
              </a:rPr>
              <a:t> </a:t>
            </a:r>
            <a:r>
              <a:rPr sz="2400" spc="-5" dirty="0">
                <a:latin typeface="Constantia"/>
                <a:cs typeface="Constantia"/>
              </a:rPr>
              <a:t>…..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5840" y="6438328"/>
            <a:ext cx="10731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8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95" y="187688"/>
            <a:ext cx="10246995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000000"/>
                </a:solidFill>
              </a:rPr>
              <a:t>Participated</a:t>
            </a:r>
            <a:r>
              <a:rPr sz="2400" spc="-2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in</a:t>
            </a:r>
            <a:r>
              <a:rPr sz="2400" spc="-45" dirty="0">
                <a:solidFill>
                  <a:srgbClr val="000000"/>
                </a:solidFill>
              </a:rPr>
              <a:t> </a:t>
            </a:r>
            <a:r>
              <a:rPr sz="2400" spc="-10" dirty="0"/>
              <a:t>large-scale</a:t>
            </a:r>
            <a:r>
              <a:rPr sz="2400" spc="-50" dirty="0"/>
              <a:t> </a:t>
            </a:r>
            <a:r>
              <a:rPr sz="2400" spc="-5" dirty="0"/>
              <a:t>international</a:t>
            </a:r>
            <a:r>
              <a:rPr sz="2400" spc="-45" dirty="0"/>
              <a:t> </a:t>
            </a:r>
            <a:r>
              <a:rPr sz="2400" spc="-10" dirty="0"/>
              <a:t>research</a:t>
            </a:r>
            <a:r>
              <a:rPr sz="2400" spc="-65" dirty="0"/>
              <a:t> </a:t>
            </a:r>
            <a:r>
              <a:rPr sz="2400" spc="-10" dirty="0"/>
              <a:t>projects</a:t>
            </a:r>
            <a:r>
              <a:rPr sz="2400" spc="-40" dirty="0"/>
              <a:t> </a:t>
            </a:r>
            <a:r>
              <a:rPr sz="2400" dirty="0">
                <a:latin typeface="KaiTi"/>
                <a:cs typeface="KaiTi"/>
              </a:rPr>
              <a:t>大型國際研究項目</a:t>
            </a:r>
            <a:endParaRPr sz="24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95" y="6387319"/>
            <a:ext cx="6914515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Published </a:t>
            </a:r>
            <a:r>
              <a:rPr sz="2400" spc="-10" dirty="0">
                <a:solidFill>
                  <a:srgbClr val="0000FF"/>
                </a:solidFill>
                <a:latin typeface="Constantia"/>
                <a:cs typeface="Constantia"/>
              </a:rPr>
              <a:t>research </a:t>
            </a:r>
            <a:r>
              <a:rPr sz="2400" dirty="0">
                <a:solidFill>
                  <a:srgbClr val="0000FF"/>
                </a:solidFill>
                <a:latin typeface="Constantia"/>
                <a:cs typeface="Constantia"/>
              </a:rPr>
              <a:t>papers </a:t>
            </a:r>
            <a:r>
              <a:rPr sz="2400" dirty="0">
                <a:latin typeface="Constantia"/>
                <a:cs typeface="Constantia"/>
              </a:rPr>
              <a:t>in </a:t>
            </a:r>
            <a:r>
              <a:rPr sz="2400" spc="-5" dirty="0">
                <a:latin typeface="Constantia"/>
                <a:cs typeface="Constantia"/>
              </a:rPr>
              <a:t>high-impact</a:t>
            </a:r>
            <a:r>
              <a:rPr sz="2400" spc="-30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journals.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6795" y="2663634"/>
            <a:ext cx="3419862" cy="25649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9322" y="1811271"/>
            <a:ext cx="3662045" cy="68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onstantia"/>
                <a:cs typeface="Constantia"/>
              </a:rPr>
              <a:t>LIGO </a:t>
            </a:r>
            <a:r>
              <a:rPr sz="2000" spc="-5" dirty="0">
                <a:latin typeface="Constantia"/>
                <a:cs typeface="Constantia"/>
              </a:rPr>
              <a:t>for measuring</a:t>
            </a:r>
            <a:r>
              <a:rPr sz="2000" spc="-21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gravitational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000" spc="-25" dirty="0">
                <a:latin typeface="Constantia"/>
                <a:cs typeface="Constantia"/>
              </a:rPr>
              <a:t>waves</a:t>
            </a:r>
            <a:r>
              <a:rPr sz="2000" spc="-21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重力波</a:t>
            </a:r>
            <a:endParaRPr sz="2400">
              <a:latin typeface="KaiTi"/>
              <a:cs typeface="KaiT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01024" y="3561182"/>
            <a:ext cx="3890437" cy="25871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66896" y="5382629"/>
            <a:ext cx="2388870" cy="640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5" dirty="0">
                <a:latin typeface="Constantia"/>
                <a:cs typeface="Constantia"/>
              </a:rPr>
              <a:t>Daya </a:t>
            </a:r>
            <a:r>
              <a:rPr sz="2000" spc="-15" dirty="0">
                <a:latin typeface="Constantia"/>
                <a:cs typeface="Constantia"/>
              </a:rPr>
              <a:t>Bay </a:t>
            </a:r>
            <a:r>
              <a:rPr sz="2000" spc="-5" dirty="0">
                <a:latin typeface="Constantia"/>
                <a:cs typeface="Constantia"/>
              </a:rPr>
              <a:t>for</a:t>
            </a:r>
            <a:r>
              <a:rPr sz="2000" spc="-26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studying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spc="-5" dirty="0">
                <a:latin typeface="Constantia"/>
                <a:cs typeface="Constantia"/>
              </a:rPr>
              <a:t>neutrinos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10" dirty="0">
                <a:latin typeface="KaiTi"/>
                <a:cs typeface="KaiTi"/>
              </a:rPr>
              <a:t>中微子</a:t>
            </a:r>
            <a:endParaRPr sz="2000">
              <a:latin typeface="KaiTi"/>
              <a:cs typeface="KaiT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22241" y="1173391"/>
            <a:ext cx="3419868" cy="22757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68944" y="2073275"/>
            <a:ext cx="3672406" cy="24482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80544" y="724699"/>
            <a:ext cx="5708650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latin typeface="Constantia"/>
                <a:cs typeface="Constantia"/>
              </a:rPr>
              <a:t>High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energy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physics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at</a:t>
            </a:r>
            <a:r>
              <a:rPr sz="2000" spc="-7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CERN</a:t>
            </a:r>
            <a:r>
              <a:rPr sz="2000" spc="-11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歐洲核子研究中心</a:t>
            </a:r>
            <a:endParaRPr sz="2400">
              <a:latin typeface="KaiTi"/>
              <a:cs typeface="KaiT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36051" y="1620565"/>
            <a:ext cx="250063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latin typeface="Constantia"/>
                <a:cs typeface="Constantia"/>
              </a:rPr>
              <a:t>Astrophysics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10" dirty="0">
                <a:latin typeface="KaiTi"/>
                <a:cs typeface="KaiTi"/>
              </a:rPr>
              <a:t>天體</a:t>
            </a:r>
            <a:r>
              <a:rPr sz="2000" dirty="0">
                <a:latin typeface="KaiTi"/>
                <a:cs typeface="KaiTi"/>
              </a:rPr>
              <a:t>物理</a:t>
            </a:r>
            <a:endParaRPr sz="2000">
              <a:latin typeface="KaiTi"/>
              <a:cs typeface="KaiT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64316" y="6438328"/>
            <a:ext cx="1092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105895" y="6463579"/>
            <a:ext cx="1803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325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7025" y="137451"/>
            <a:ext cx="8997950" cy="63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>
                <a:solidFill>
                  <a:srgbClr val="000000"/>
                </a:solidFill>
              </a:rPr>
              <a:t>Physics</a:t>
            </a:r>
            <a:r>
              <a:rPr spc="-14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at</a:t>
            </a:r>
            <a:r>
              <a:rPr spc="-10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CUHK: </a:t>
            </a:r>
            <a:r>
              <a:rPr spc="-10" dirty="0">
                <a:solidFill>
                  <a:srgbClr val="000000"/>
                </a:solidFill>
              </a:rPr>
              <a:t>Curriculum</a:t>
            </a:r>
            <a:r>
              <a:rPr spc="-145" dirty="0">
                <a:solidFill>
                  <a:srgbClr val="000000"/>
                </a:solidFill>
              </a:rPr>
              <a:t> </a:t>
            </a:r>
            <a:r>
              <a:rPr sz="4000" spc="5" dirty="0">
                <a:solidFill>
                  <a:srgbClr val="000000"/>
                </a:solidFill>
                <a:latin typeface="KaiTi"/>
                <a:cs typeface="KaiTi"/>
              </a:rPr>
              <a:t>課</a:t>
            </a:r>
            <a:r>
              <a:rPr sz="4000" spc="880" dirty="0">
                <a:solidFill>
                  <a:srgbClr val="000000"/>
                </a:solidFill>
                <a:latin typeface="KaiTi"/>
                <a:cs typeface="KaiTi"/>
              </a:rPr>
              <a:t>程</a:t>
            </a:r>
            <a:r>
              <a:rPr spc="-5" dirty="0">
                <a:solidFill>
                  <a:srgbClr val="000000"/>
                </a:solidFill>
              </a:rPr>
              <a:t>Overview</a:t>
            </a:r>
            <a:endParaRPr sz="4000" dirty="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7365" y="1316399"/>
            <a:ext cx="9512300" cy="4538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indent="-514984">
              <a:lnSpc>
                <a:spcPct val="100000"/>
              </a:lnSpc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15" dirty="0">
                <a:latin typeface="Constantia"/>
                <a:cs typeface="Constantia"/>
              </a:rPr>
              <a:t>University Physics </a:t>
            </a:r>
            <a:r>
              <a:rPr sz="2400" spc="-5" dirty="0">
                <a:latin typeface="Constantia"/>
                <a:cs typeface="Constantia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1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st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 2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nd</a:t>
            </a:r>
            <a:r>
              <a:rPr sz="2400" spc="-270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24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Classical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Mechanics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經典力學</a:t>
            </a:r>
            <a:r>
              <a:rPr sz="2400" spc="-600" dirty="0">
                <a:latin typeface="KaiTi"/>
                <a:cs typeface="KaiTi"/>
              </a:rPr>
              <a:t> </a:t>
            </a:r>
            <a:r>
              <a:rPr sz="2400" spc="-5" dirty="0">
                <a:latin typeface="Constantia"/>
                <a:cs typeface="Constantia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2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nd</a:t>
            </a:r>
            <a:r>
              <a:rPr sz="2400" spc="-5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22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75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9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Quantum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Mechanics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量子力學</a:t>
            </a:r>
            <a:r>
              <a:rPr sz="2400" spc="-605" dirty="0">
                <a:latin typeface="KaiTi"/>
                <a:cs typeface="KaiTi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(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15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67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 4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th</a:t>
            </a:r>
            <a:r>
              <a:rPr sz="2400" spc="-11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9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Electromagnetic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5" dirty="0">
                <a:latin typeface="Constantia"/>
                <a:cs typeface="Constantia"/>
              </a:rPr>
              <a:t>theory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電磁理論</a:t>
            </a:r>
            <a:r>
              <a:rPr sz="2400" spc="-610" dirty="0">
                <a:latin typeface="KaiTi"/>
                <a:cs typeface="KaiTi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(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15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67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4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th</a:t>
            </a:r>
            <a:r>
              <a:rPr sz="2400" spc="-11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9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Thermal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and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Statistical</a:t>
            </a:r>
            <a:r>
              <a:rPr sz="2400" spc="-15" dirty="0">
                <a:latin typeface="Constantia"/>
                <a:cs typeface="Constantia"/>
              </a:rPr>
              <a:t> Physics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熱物理和統計物理</a:t>
            </a:r>
            <a:r>
              <a:rPr sz="2400" spc="-595" dirty="0">
                <a:latin typeface="KaiTi"/>
                <a:cs typeface="KaiTi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(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15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5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spc="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4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th</a:t>
            </a:r>
            <a:r>
              <a:rPr sz="2400" spc="-8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9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Mathematical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Skills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數學技能</a:t>
            </a:r>
            <a:r>
              <a:rPr sz="2400" spc="-600" dirty="0">
                <a:latin typeface="KaiTi"/>
                <a:cs typeface="KaiTi"/>
              </a:rPr>
              <a:t> </a:t>
            </a:r>
            <a:r>
              <a:rPr sz="2400" spc="-5" dirty="0">
                <a:latin typeface="Constantia"/>
                <a:cs typeface="Constantia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1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st</a:t>
            </a:r>
            <a:r>
              <a:rPr sz="2400" spc="-5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–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22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75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9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Experimental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Skills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實驗技能</a:t>
            </a:r>
            <a:r>
              <a:rPr sz="2400" spc="-605" dirty="0">
                <a:latin typeface="KaiTi"/>
                <a:cs typeface="KaiTi"/>
              </a:rPr>
              <a:t> </a:t>
            </a:r>
            <a:r>
              <a:rPr sz="2400" spc="-5" dirty="0">
                <a:latin typeface="Constantia"/>
                <a:cs typeface="Constantia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1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st</a:t>
            </a:r>
            <a:r>
              <a:rPr sz="2400" spc="-60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–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22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8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9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/>
                <a:cs typeface="Constantia"/>
              </a:rPr>
              <a:t>Computational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Skills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計算</a:t>
            </a:r>
            <a:r>
              <a:rPr sz="2400" spc="5" dirty="0">
                <a:latin typeface="Constantia"/>
                <a:cs typeface="Constantia"/>
              </a:rPr>
              <a:t>/</a:t>
            </a:r>
            <a:r>
              <a:rPr sz="2400" dirty="0">
                <a:latin typeface="KaiTi"/>
                <a:cs typeface="KaiTi"/>
              </a:rPr>
              <a:t>編程技能</a:t>
            </a:r>
            <a:r>
              <a:rPr sz="2400" spc="-605" dirty="0">
                <a:latin typeface="KaiTi"/>
                <a:cs typeface="KaiTi"/>
              </a:rPr>
              <a:t> </a:t>
            </a:r>
            <a:r>
              <a:rPr sz="2400" spc="-5" dirty="0">
                <a:latin typeface="Constantia"/>
                <a:cs typeface="Constantia"/>
              </a:rPr>
              <a:t>(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2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nd</a:t>
            </a:r>
            <a:r>
              <a:rPr sz="2400" spc="-60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22" baseline="2430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400" spc="-82" baseline="243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527685" indent="-514984">
              <a:lnSpc>
                <a:spcPct val="100000"/>
              </a:lnSpc>
              <a:spcBef>
                <a:spcPts val="1145"/>
              </a:spcBef>
              <a:buSzPct val="50000"/>
              <a:buFont typeface="Wingdings"/>
              <a:buChar char=""/>
              <a:tabLst>
                <a:tab pos="527685" algn="l"/>
                <a:tab pos="528320" algn="l"/>
              </a:tabLst>
            </a:pPr>
            <a:r>
              <a:rPr sz="2400" dirty="0">
                <a:latin typeface="Constantia"/>
                <a:cs typeface="Constantia"/>
              </a:rPr>
              <a:t>Other </a:t>
            </a:r>
            <a:r>
              <a:rPr sz="2400" spc="-10" dirty="0">
                <a:latin typeface="Constantia"/>
                <a:cs typeface="Constantia"/>
              </a:rPr>
              <a:t>electives (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400" spc="-15" baseline="24305" dirty="0">
                <a:solidFill>
                  <a:srgbClr val="FF0000"/>
                </a:solidFill>
                <a:latin typeface="Constantia"/>
                <a:cs typeface="Constantia"/>
              </a:rPr>
              <a:t>rd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and</a:t>
            </a:r>
            <a:r>
              <a:rPr sz="2400" spc="-3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4</a:t>
            </a:r>
            <a:r>
              <a:rPr sz="2400" spc="-7" baseline="24305" dirty="0">
                <a:solidFill>
                  <a:srgbClr val="FF0000"/>
                </a:solidFill>
                <a:latin typeface="Constantia"/>
                <a:cs typeface="Constantia"/>
              </a:rPr>
              <a:t>th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365" y="6139129"/>
            <a:ext cx="11527155" cy="4622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4"/>
              </a:spcBef>
            </a:pPr>
            <a:r>
              <a:rPr sz="2400" b="1" spc="-30" dirty="0">
                <a:solidFill>
                  <a:srgbClr val="006600"/>
                </a:solidFill>
                <a:latin typeface="Constantia"/>
                <a:cs typeface="Constantia"/>
              </a:rPr>
              <a:t>47 </a:t>
            </a:r>
            <a:r>
              <a:rPr sz="2400" b="1" spc="-10" dirty="0">
                <a:solidFill>
                  <a:srgbClr val="006600"/>
                </a:solidFill>
                <a:latin typeface="Constantia"/>
                <a:cs typeface="Constantia"/>
              </a:rPr>
              <a:t>(Science)</a:t>
            </a:r>
            <a:r>
              <a:rPr sz="2400" spc="-10" dirty="0">
                <a:latin typeface="Constantia"/>
                <a:cs typeface="Constantia"/>
              </a:rPr>
              <a:t>/</a:t>
            </a:r>
            <a:r>
              <a:rPr sz="2400" b="1" spc="-10" dirty="0">
                <a:solidFill>
                  <a:srgbClr val="0066CC"/>
                </a:solidFill>
                <a:latin typeface="Constantia"/>
                <a:cs typeface="Constantia"/>
              </a:rPr>
              <a:t>57 (ESTP) </a:t>
            </a:r>
            <a:r>
              <a:rPr sz="2400" spc="-5" dirty="0">
                <a:latin typeface="Constantia"/>
                <a:cs typeface="Constantia"/>
              </a:rPr>
              <a:t>compulsory units and </a:t>
            </a:r>
            <a:r>
              <a:rPr sz="2400" b="1" spc="-10" dirty="0">
                <a:solidFill>
                  <a:srgbClr val="006600"/>
                </a:solidFill>
                <a:latin typeface="Constantia"/>
                <a:cs typeface="Constantia"/>
              </a:rPr>
              <a:t>24</a:t>
            </a:r>
            <a:r>
              <a:rPr sz="2400" spc="-10" dirty="0">
                <a:latin typeface="Constantia"/>
                <a:cs typeface="Constantia"/>
              </a:rPr>
              <a:t>/</a:t>
            </a:r>
            <a:r>
              <a:rPr sz="2400" b="1" spc="-10" dirty="0">
                <a:solidFill>
                  <a:srgbClr val="0066CC"/>
                </a:solidFill>
                <a:latin typeface="Constantia"/>
                <a:cs typeface="Constantia"/>
              </a:rPr>
              <a:t>15 </a:t>
            </a:r>
            <a:r>
              <a:rPr sz="2400" spc="-15" dirty="0">
                <a:latin typeface="Constantia"/>
                <a:cs typeface="Constantia"/>
              </a:rPr>
              <a:t>elective </a:t>
            </a:r>
            <a:r>
              <a:rPr sz="2400" spc="-5" dirty="0">
                <a:latin typeface="Constantia"/>
                <a:cs typeface="Constantia"/>
              </a:rPr>
              <a:t>units out of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123 </a:t>
            </a:r>
            <a:r>
              <a:rPr sz="2400" spc="-10" dirty="0">
                <a:latin typeface="Constantia"/>
                <a:cs typeface="Constantia"/>
              </a:rPr>
              <a:t>total</a:t>
            </a:r>
            <a:r>
              <a:rPr sz="2400" spc="-37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units</a:t>
            </a:r>
            <a:endParaRPr sz="2400">
              <a:latin typeface="Constantia"/>
              <a:cs typeface="Constanti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1D0BD2-52B8-28B0-2ADC-C57E234C7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771" y="772451"/>
            <a:ext cx="2550749" cy="255074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EE31-0B40-11FD-DD0A-721DA26FA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152400"/>
            <a:ext cx="5867401" cy="553998"/>
          </a:xfrm>
        </p:spPr>
        <p:txBody>
          <a:bodyPr/>
          <a:lstStyle/>
          <a:p>
            <a:pPr algn="ctr"/>
            <a:r>
              <a:rPr lang="en-HK" dirty="0"/>
              <a:t>Four Streams (focused study)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E3DC1-AC68-951F-0838-A03C54F29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250" y="1066800"/>
            <a:ext cx="11468100" cy="52732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HK" sz="2400" spc="-5" dirty="0"/>
              <a:t>Enrichment</a:t>
            </a:r>
            <a:r>
              <a:rPr lang="en-HK" sz="2400" spc="-80" dirty="0"/>
              <a:t> </a:t>
            </a:r>
            <a:r>
              <a:rPr lang="en-HK" sz="2400" spc="-10" dirty="0"/>
              <a:t>Stream</a:t>
            </a:r>
            <a:r>
              <a:rPr lang="en-HK" sz="2400" spc="-40" dirty="0"/>
              <a:t> </a:t>
            </a:r>
            <a:r>
              <a:rPr lang="en-HK" sz="2400" spc="-5" dirty="0"/>
              <a:t>in</a:t>
            </a:r>
            <a:r>
              <a:rPr lang="en-HK" sz="2400" spc="-105" dirty="0"/>
              <a:t> </a:t>
            </a:r>
            <a:r>
              <a:rPr lang="en-HK" sz="2400" spc="-10" dirty="0"/>
              <a:t>Theoretical </a:t>
            </a:r>
            <a:r>
              <a:rPr lang="en-HK" sz="2400" spc="-15" dirty="0"/>
              <a:t>Physics</a:t>
            </a:r>
            <a:r>
              <a:rPr lang="en-HK" sz="2400" spc="-60" dirty="0"/>
              <a:t> </a:t>
            </a:r>
            <a:r>
              <a:rPr lang="zh-HK" altLang="en-US" sz="2400" spc="5" dirty="0">
                <a:latin typeface="KaiTi" panose="02010609060101010101" pitchFamily="49" charset="-122"/>
                <a:ea typeface="KaiTi" panose="02010609060101010101" pitchFamily="49" charset="-122"/>
                <a:cs typeface="KaiTi"/>
              </a:rPr>
              <a:t>理論物理精研 </a:t>
            </a:r>
            <a:r>
              <a:rPr lang="en-HK" altLang="zh-HK" sz="2400" spc="5" dirty="0">
                <a:latin typeface="Constantia" panose="02030602050306030303" pitchFamily="18" charset="0"/>
                <a:ea typeface="KaiTi" panose="02010609060101010101" pitchFamily="49" charset="-122"/>
                <a:cs typeface="KaiTi"/>
              </a:rPr>
              <a:t>(</a:t>
            </a:r>
            <a:r>
              <a:rPr lang="en-HK" sz="2400" spc="-15" dirty="0">
                <a:solidFill>
                  <a:srgbClr val="FF0000"/>
                </a:solidFill>
                <a:latin typeface="Constantia" panose="02030602050306030303" pitchFamily="18" charset="0"/>
              </a:rPr>
              <a:t>JUPAS</a:t>
            </a:r>
            <a:r>
              <a:rPr lang="en-HK" sz="2400" spc="-5" dirty="0">
                <a:solidFill>
                  <a:srgbClr val="FF0000"/>
                </a:solidFill>
                <a:latin typeface="Constantia" panose="02030602050306030303" pitchFamily="18" charset="0"/>
              </a:rPr>
              <a:t> 4690</a:t>
            </a:r>
            <a:r>
              <a:rPr lang="en-HK" sz="2400" spc="5" dirty="0">
                <a:solidFill>
                  <a:srgbClr val="FF0000"/>
                </a:solidFill>
                <a:latin typeface="Constantia" panose="02030602050306030303" pitchFamily="18" charset="0"/>
              </a:rPr>
              <a:t> or internally transfer</a:t>
            </a:r>
            <a:r>
              <a:rPr lang="en-HK" sz="2400" spc="5" dirty="0">
                <a:latin typeface="Constantia" panose="02030602050306030303" pitchFamily="18" charset="0"/>
              </a:rPr>
              <a:t>. You will study </a:t>
            </a:r>
            <a:r>
              <a:rPr lang="en-US" sz="2400" spc="5" dirty="0">
                <a:latin typeface="Constantia" panose="02030602050306030303" pitchFamily="18" charset="0"/>
              </a:rPr>
              <a:t>Methods in Theoretical Physics I, Senior Project II, </a:t>
            </a:r>
            <a:r>
              <a:rPr lang="en-US" sz="2400" spc="5" dirty="0" err="1">
                <a:latin typeface="Constantia" panose="02030602050306030303" pitchFamily="18" charset="0"/>
              </a:rPr>
              <a:t>etc</a:t>
            </a:r>
            <a:r>
              <a:rPr lang="en-HK" sz="2400" spc="5" dirty="0">
                <a:latin typeface="Constantia" panose="02030602050306030303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HK" sz="2400" spc="5" dirty="0">
              <a:latin typeface="Constantia" panose="02030602050306030303" pitchFamily="18" charset="0"/>
              <a:ea typeface="KaiTi" panose="02010609060101010101" pitchFamily="49" charset="-122"/>
            </a:endParaRP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en-HK" sz="2400" dirty="0">
                <a:latin typeface="Constantia" panose="02030602050306030303" pitchFamily="18" charset="0"/>
                <a:ea typeface="KaiTi" panose="02010609060101010101" pitchFamily="49" charset="-122"/>
              </a:rPr>
              <a:t>Astrophysics &amp; Particle Physics </a:t>
            </a:r>
            <a:r>
              <a:rPr lang="zh-TW" altLang="en-US" sz="2400" dirty="0">
                <a:latin typeface="Constantia" panose="02030602050306030303" pitchFamily="18" charset="0"/>
                <a:ea typeface="KaiTi" panose="02010609060101010101" pitchFamily="49" charset="-122"/>
              </a:rPr>
              <a:t>天文物理學與粒子物理學 </a:t>
            </a:r>
            <a:r>
              <a:rPr lang="en-HK" altLang="zh-TW" sz="2400" dirty="0">
                <a:latin typeface="Constantia" panose="02030602050306030303" pitchFamily="18" charset="0"/>
                <a:ea typeface="KaiTi" panose="02010609060101010101" pitchFamily="49" charset="-122"/>
              </a:rPr>
              <a:t>(You will study courses like </a:t>
            </a:r>
            <a:r>
              <a:rPr lang="en-US" sz="2400" dirty="0"/>
              <a:t>Astrophysics, Relativity, Nuclear and Particle Physics,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HK" sz="2400" dirty="0">
              <a:latin typeface="Constantia" panose="02030602050306030303" pitchFamily="18" charset="0"/>
              <a:ea typeface="KaiTi" panose="02010609060101010101" pitchFamily="49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HK" sz="2400" dirty="0">
                <a:latin typeface="Constantia" panose="02030602050306030303" pitchFamily="18" charset="0"/>
                <a:ea typeface="KaiTi" panose="02010609060101010101" pitchFamily="49" charset="-122"/>
              </a:rPr>
              <a:t>Quantum Science &amp; Technology </a:t>
            </a:r>
            <a:r>
              <a:rPr lang="zh-TW" altLang="en-US" sz="2400" dirty="0">
                <a:latin typeface="Constantia" panose="02030602050306030303" pitchFamily="18" charset="0"/>
                <a:ea typeface="KaiTi" panose="02010609060101010101" pitchFamily="49" charset="-122"/>
              </a:rPr>
              <a:t>量子科學與技術 </a:t>
            </a:r>
            <a:r>
              <a:rPr lang="en-HK" altLang="zh-TW" sz="2400" dirty="0">
                <a:latin typeface="Constantia" panose="02030602050306030303" pitchFamily="18" charset="0"/>
                <a:ea typeface="KaiTi" panose="02010609060101010101" pitchFamily="49" charset="-122"/>
              </a:rPr>
              <a:t>(You will study Advanced Quantum Mechanics, Solid State Physics, Statistical Mechanics, etc)</a:t>
            </a:r>
            <a:endParaRPr lang="en-HK" sz="2400" dirty="0">
              <a:latin typeface="Constantia" panose="02030602050306030303" pitchFamily="18" charset="0"/>
              <a:ea typeface="KaiTi" panose="02010609060101010101" pitchFamily="49" charset="-122"/>
            </a:endParaRPr>
          </a:p>
          <a:p>
            <a:pPr marL="514350" indent="-514350">
              <a:buFont typeface="+mj-lt"/>
              <a:buAutoNum type="arabicPeriod"/>
            </a:pPr>
            <a:endParaRPr lang="en-HK" sz="2400" dirty="0">
              <a:latin typeface="Constantia" panose="02030602050306030303" pitchFamily="18" charset="0"/>
              <a:ea typeface="KaiTi" panose="02010609060101010101" pitchFamily="49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HK" sz="2400" dirty="0">
                <a:latin typeface="Constantia" panose="02030602050306030303" pitchFamily="18" charset="0"/>
                <a:ea typeface="KaiTi" panose="02010609060101010101" pitchFamily="49" charset="-122"/>
              </a:rPr>
              <a:t>AI &amp; Computational Physics </a:t>
            </a:r>
            <a:r>
              <a:rPr lang="zh-TW" altLang="en-US" sz="2400" dirty="0">
                <a:latin typeface="Constantia" panose="02030602050306030303" pitchFamily="18" charset="0"/>
                <a:ea typeface="KaiTi" panose="02010609060101010101" pitchFamily="49" charset="-122"/>
              </a:rPr>
              <a:t>人工智慧與計算物理 </a:t>
            </a:r>
            <a:r>
              <a:rPr lang="en-HK" sz="2400" dirty="0">
                <a:latin typeface="Constantia" panose="02030602050306030303" pitchFamily="18" charset="0"/>
                <a:ea typeface="KaiTi" panose="02010609060101010101" pitchFamily="49" charset="-122"/>
              </a:rPr>
              <a:t>(You will study </a:t>
            </a:r>
            <a:r>
              <a:rPr lang="en-HK" sz="2400" dirty="0"/>
              <a:t>Basic Computational Physics, </a:t>
            </a:r>
            <a:r>
              <a:rPr lang="en-US" sz="2400" dirty="0"/>
              <a:t>Physics Simulations with AI Tools, Computational Physics and Machine Learning,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  <a:r>
              <a:rPr lang="en-HK" sz="2400" dirty="0">
                <a:latin typeface="Constantia" panose="02030602050306030303" pitchFamily="18" charset="0"/>
                <a:ea typeface="KaiTi" panose="02010609060101010101" pitchFamily="49" charset="-122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HK" sz="2400" dirty="0">
              <a:latin typeface="Constantia" panose="02030602050306030303" pitchFamily="18" charset="0"/>
              <a:ea typeface="KaiTi" panose="02010609060101010101" pitchFamily="49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HK" sz="2400" dirty="0">
                <a:latin typeface="Constantia" panose="02030602050306030303" pitchFamily="18" charset="0"/>
                <a:ea typeface="KaiTi" panose="02010609060101010101" pitchFamily="49" charset="-122"/>
              </a:rPr>
              <a:t>No stream</a:t>
            </a:r>
          </a:p>
        </p:txBody>
      </p:sp>
    </p:spTree>
    <p:extLst>
      <p:ext uri="{BB962C8B-B14F-4D97-AF65-F5344CB8AC3E}">
        <p14:creationId xmlns:p14="http://schemas.microsoft.com/office/powerpoint/2010/main" val="1880035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105895" y="6463579"/>
            <a:ext cx="1803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325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12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11233785" cy="768985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73355" rIns="0" bIns="0" rtlCol="0">
            <a:spAutoFit/>
          </a:bodyPr>
          <a:lstStyle/>
          <a:p>
            <a:pPr marL="1287145">
              <a:lnSpc>
                <a:spcPct val="100000"/>
              </a:lnSpc>
              <a:spcBef>
                <a:spcPts val="1365"/>
              </a:spcBef>
            </a:pPr>
            <a:r>
              <a:rPr sz="2800" spc="-5" dirty="0">
                <a:solidFill>
                  <a:srgbClr val="000000"/>
                </a:solidFill>
              </a:rPr>
              <a:t>Enrichment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Stream</a:t>
            </a:r>
            <a:r>
              <a:rPr sz="2800" spc="-4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in</a:t>
            </a:r>
            <a:r>
              <a:rPr sz="2800" spc="-10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Theoretical </a:t>
            </a:r>
            <a:r>
              <a:rPr sz="2800" spc="-15" dirty="0">
                <a:solidFill>
                  <a:srgbClr val="000000"/>
                </a:solidFill>
              </a:rPr>
              <a:t>Physics</a:t>
            </a:r>
            <a:r>
              <a:rPr sz="2800" spc="-60" dirty="0">
                <a:solidFill>
                  <a:srgbClr val="000000"/>
                </a:solidFill>
              </a:rPr>
              <a:t> </a:t>
            </a:r>
            <a:r>
              <a:rPr sz="2800" spc="5" dirty="0">
                <a:solidFill>
                  <a:srgbClr val="000000"/>
                </a:solidFill>
                <a:latin typeface="KaiTi"/>
                <a:cs typeface="KaiTi"/>
              </a:rPr>
              <a:t>理論物理精研</a:t>
            </a:r>
            <a:endParaRPr sz="2800" dirty="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655" y="1202071"/>
            <a:ext cx="11362690" cy="5239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marR="5080" indent="-514984">
              <a:lnSpc>
                <a:spcPct val="96800"/>
              </a:lnSpc>
              <a:buSzPct val="93750"/>
              <a:buFont typeface="Wingdings 2"/>
              <a:buChar char=""/>
              <a:tabLst>
                <a:tab pos="527685" algn="l"/>
                <a:tab pos="528320" algn="l"/>
                <a:tab pos="4000500" algn="l"/>
                <a:tab pos="4692650" algn="l"/>
                <a:tab pos="5227320" algn="l"/>
                <a:tab pos="6450965" algn="l"/>
                <a:tab pos="6847205" algn="l"/>
                <a:tab pos="7936865" algn="l"/>
                <a:tab pos="8569325" algn="l"/>
                <a:tab pos="10410825" algn="l"/>
                <a:tab pos="11091545" algn="l"/>
              </a:tabLst>
            </a:pPr>
            <a:r>
              <a:rPr sz="2400" spc="-85" dirty="0">
                <a:latin typeface="Constantia"/>
                <a:cs typeface="Constantia"/>
              </a:rPr>
              <a:t>F</a:t>
            </a:r>
            <a:r>
              <a:rPr sz="2400" spc="-5" dirty="0">
                <a:latin typeface="Constantia"/>
                <a:cs typeface="Constantia"/>
              </a:rPr>
              <a:t>o</a:t>
            </a:r>
            <a:r>
              <a:rPr sz="2400" dirty="0">
                <a:latin typeface="Constantia"/>
                <a:cs typeface="Constantia"/>
              </a:rPr>
              <a:t>r </a:t>
            </a:r>
            <a:r>
              <a:rPr sz="2400" spc="-204" dirty="0"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l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i</a:t>
            </a:r>
            <a:r>
              <a:rPr sz="2400" spc="-35" dirty="0">
                <a:solidFill>
                  <a:srgbClr val="FF0000"/>
                </a:solidFill>
                <a:latin typeface="Constantia"/>
                <a:cs typeface="Constantia"/>
              </a:rPr>
              <a:t>t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e</a:t>
            </a:r>
            <a:r>
              <a:rPr sz="2400" spc="15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FF0000"/>
                </a:solidFill>
                <a:latin typeface="KaiTi"/>
                <a:cs typeface="KaiTi"/>
              </a:rPr>
              <a:t>精英</a:t>
            </a:r>
            <a:r>
              <a:rPr sz="3200" spc="-520" dirty="0">
                <a:solidFill>
                  <a:srgbClr val="FF0000"/>
                </a:solidFill>
                <a:latin typeface="KaiTi"/>
                <a:cs typeface="KaiTi"/>
              </a:rPr>
              <a:t> </a:t>
            </a:r>
            <a:r>
              <a:rPr sz="2400" dirty="0">
                <a:latin typeface="Constantia"/>
                <a:cs typeface="Constantia"/>
              </a:rPr>
              <a:t>stu</a:t>
            </a:r>
            <a:r>
              <a:rPr sz="2400" spc="-20" dirty="0">
                <a:latin typeface="Constantia"/>
                <a:cs typeface="Constantia"/>
              </a:rPr>
              <a:t>d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5" dirty="0">
                <a:latin typeface="Constantia"/>
                <a:cs typeface="Constantia"/>
              </a:rPr>
              <a:t>n</a:t>
            </a:r>
            <a:r>
              <a:rPr sz="2400" dirty="0">
                <a:latin typeface="Constantia"/>
                <a:cs typeface="Constantia"/>
              </a:rPr>
              <a:t>ts	</a:t>
            </a:r>
            <a:r>
              <a:rPr sz="2400" spc="-30" dirty="0">
                <a:latin typeface="Constantia"/>
                <a:cs typeface="Constantia"/>
              </a:rPr>
              <a:t>w</a:t>
            </a:r>
            <a:r>
              <a:rPr sz="2400" spc="10" dirty="0">
                <a:latin typeface="Constantia"/>
                <a:cs typeface="Constantia"/>
              </a:rPr>
              <a:t>h</a:t>
            </a:r>
            <a:r>
              <a:rPr sz="2400" dirty="0">
                <a:latin typeface="Constantia"/>
                <a:cs typeface="Constantia"/>
              </a:rPr>
              <a:t>o	a</a:t>
            </a:r>
            <a:r>
              <a:rPr sz="2400" spc="-35" dirty="0">
                <a:latin typeface="Constantia"/>
                <a:cs typeface="Constantia"/>
              </a:rPr>
              <a:t>r</a:t>
            </a:r>
            <a:r>
              <a:rPr sz="2400" dirty="0">
                <a:latin typeface="Constantia"/>
                <a:cs typeface="Constantia"/>
              </a:rPr>
              <a:t>e	ta</a:t>
            </a:r>
            <a:r>
              <a:rPr sz="2400" spc="-5" dirty="0">
                <a:latin typeface="Constantia"/>
                <a:cs typeface="Constantia"/>
              </a:rPr>
              <a:t>l</a:t>
            </a:r>
            <a:r>
              <a:rPr sz="2400" dirty="0">
                <a:latin typeface="Constantia"/>
                <a:cs typeface="Constantia"/>
              </a:rPr>
              <a:t>e</a:t>
            </a:r>
            <a:r>
              <a:rPr sz="2400" spc="-5" dirty="0">
                <a:latin typeface="Constantia"/>
                <a:cs typeface="Constantia"/>
              </a:rPr>
              <a:t>n</a:t>
            </a:r>
            <a:r>
              <a:rPr sz="2400" spc="-35" dirty="0">
                <a:latin typeface="Constantia"/>
                <a:cs typeface="Constantia"/>
              </a:rPr>
              <a:t>t</a:t>
            </a:r>
            <a:r>
              <a:rPr sz="2400" dirty="0">
                <a:latin typeface="Constantia"/>
                <a:cs typeface="Constantia"/>
              </a:rPr>
              <a:t>ed	in	p</a:t>
            </a:r>
            <a:r>
              <a:rPr sz="2400" spc="-35" dirty="0">
                <a:latin typeface="Constantia"/>
                <a:cs typeface="Constantia"/>
              </a:rPr>
              <a:t>h</a:t>
            </a:r>
            <a:r>
              <a:rPr sz="2400" spc="-30" dirty="0">
                <a:latin typeface="Constantia"/>
                <a:cs typeface="Constantia"/>
              </a:rPr>
              <a:t>y</a:t>
            </a:r>
            <a:r>
              <a:rPr sz="2400" spc="-15" dirty="0">
                <a:latin typeface="Constantia"/>
                <a:cs typeface="Constantia"/>
              </a:rPr>
              <a:t>s</a:t>
            </a:r>
            <a:r>
              <a:rPr sz="2400" dirty="0">
                <a:latin typeface="Constantia"/>
                <a:cs typeface="Constantia"/>
              </a:rPr>
              <a:t>i</a:t>
            </a:r>
            <a:r>
              <a:rPr sz="2400" spc="-5" dirty="0">
                <a:latin typeface="Constantia"/>
                <a:cs typeface="Constantia"/>
              </a:rPr>
              <a:t>c</a:t>
            </a:r>
            <a:r>
              <a:rPr sz="2400" dirty="0">
                <a:latin typeface="Constantia"/>
                <a:cs typeface="Constantia"/>
              </a:rPr>
              <a:t>s	a</a:t>
            </a:r>
            <a:r>
              <a:rPr sz="2400" spc="-5" dirty="0">
                <a:latin typeface="Constantia"/>
                <a:cs typeface="Constantia"/>
              </a:rPr>
              <a:t>n</a:t>
            </a:r>
            <a:r>
              <a:rPr sz="2400" dirty="0">
                <a:latin typeface="Constantia"/>
                <a:cs typeface="Constantia"/>
              </a:rPr>
              <a:t>d	</a:t>
            </a:r>
            <a:r>
              <a:rPr sz="2400" spc="-5" dirty="0">
                <a:latin typeface="Constantia"/>
                <a:cs typeface="Constantia"/>
              </a:rPr>
              <a:t>m</a:t>
            </a:r>
            <a:r>
              <a:rPr sz="2400" dirty="0">
                <a:latin typeface="Constantia"/>
                <a:cs typeface="Constantia"/>
              </a:rPr>
              <a:t>athe</a:t>
            </a:r>
            <a:r>
              <a:rPr sz="2400" spc="-5" dirty="0">
                <a:latin typeface="Constantia"/>
                <a:cs typeface="Constantia"/>
              </a:rPr>
              <a:t>m</a:t>
            </a:r>
            <a:r>
              <a:rPr sz="2400" dirty="0">
                <a:latin typeface="Constantia"/>
                <a:cs typeface="Constantia"/>
              </a:rPr>
              <a:t>ati</a:t>
            </a:r>
            <a:r>
              <a:rPr sz="2400" spc="-5" dirty="0">
                <a:latin typeface="Constantia"/>
                <a:cs typeface="Constantia"/>
              </a:rPr>
              <a:t>c</a:t>
            </a:r>
            <a:r>
              <a:rPr sz="2400" dirty="0">
                <a:latin typeface="Constantia"/>
                <a:cs typeface="Constantia"/>
              </a:rPr>
              <a:t>s	(</a:t>
            </a:r>
            <a:r>
              <a:rPr sz="2400" spc="-35" dirty="0">
                <a:solidFill>
                  <a:srgbClr val="0000FF"/>
                </a:solidFill>
                <a:latin typeface="Constantia"/>
                <a:cs typeface="Constantia"/>
              </a:rPr>
              <a:t>t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o</a:t>
            </a:r>
            <a:r>
              <a:rPr sz="2400" dirty="0">
                <a:solidFill>
                  <a:srgbClr val="0000FF"/>
                </a:solidFill>
                <a:latin typeface="Constantia"/>
                <a:cs typeface="Constantia"/>
              </a:rPr>
              <a:t>p	</a:t>
            </a:r>
            <a:r>
              <a:rPr sz="2400" spc="-10" dirty="0">
                <a:solidFill>
                  <a:srgbClr val="0000FF"/>
                </a:solidFill>
                <a:latin typeface="Constantia"/>
                <a:cs typeface="Constantia"/>
              </a:rPr>
              <a:t>10  program</a:t>
            </a:r>
            <a:r>
              <a:rPr sz="2400" spc="-5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0000FF"/>
                </a:solidFill>
                <a:latin typeface="Constantia"/>
                <a:cs typeface="Constantia"/>
              </a:rPr>
              <a:t>in</a:t>
            </a:r>
            <a:r>
              <a:rPr sz="2400" spc="-5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CUHK</a:t>
            </a:r>
            <a:r>
              <a:rPr sz="2400" spc="-3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based</a:t>
            </a:r>
            <a:r>
              <a:rPr sz="2400" spc="-7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on</a:t>
            </a:r>
            <a:r>
              <a:rPr sz="2400" spc="-9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admission</a:t>
            </a:r>
            <a:r>
              <a:rPr sz="2400" spc="-10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solidFill>
                  <a:srgbClr val="0000FF"/>
                </a:solidFill>
                <a:latin typeface="Constantia"/>
                <a:cs typeface="Constantia"/>
              </a:rPr>
              <a:t>score</a:t>
            </a:r>
            <a:r>
              <a:rPr sz="2400" spc="-5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0000FF"/>
                </a:solidFill>
                <a:latin typeface="KaiTi"/>
                <a:cs typeface="KaiTi"/>
              </a:rPr>
              <a:t>收生成績</a:t>
            </a:r>
            <a:r>
              <a:rPr sz="2400" dirty="0">
                <a:latin typeface="Constantia"/>
                <a:cs typeface="Constantia"/>
              </a:rPr>
              <a:t>)</a:t>
            </a:r>
          </a:p>
          <a:p>
            <a:pPr>
              <a:lnSpc>
                <a:spcPct val="100000"/>
              </a:lnSpc>
              <a:spcBef>
                <a:spcPts val="5"/>
              </a:spcBef>
              <a:buChar char=""/>
            </a:pPr>
            <a:endParaRPr sz="350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SzPct val="93750"/>
              <a:buFont typeface="Wingdings 2"/>
              <a:buChar char=""/>
              <a:tabLst>
                <a:tab pos="527685" algn="l"/>
                <a:tab pos="528320" algn="l"/>
              </a:tabLst>
            </a:pP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Critical</a:t>
            </a:r>
            <a:r>
              <a:rPr sz="2400" spc="-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mass</a:t>
            </a:r>
            <a:r>
              <a:rPr sz="2400" spc="-4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KaiTi"/>
                <a:cs typeface="KaiTi"/>
              </a:rPr>
              <a:t>凝</a:t>
            </a:r>
            <a:r>
              <a:rPr sz="2400" spc="540" dirty="0">
                <a:solidFill>
                  <a:srgbClr val="FF0000"/>
                </a:solidFill>
                <a:latin typeface="KaiTi"/>
                <a:cs typeface="KaiTi"/>
              </a:rPr>
              <a:t>聚</a:t>
            </a:r>
            <a:r>
              <a:rPr sz="2400" spc="-5" dirty="0">
                <a:latin typeface="Constantia"/>
                <a:cs typeface="Constantia"/>
              </a:rPr>
              <a:t>of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very</a:t>
            </a:r>
            <a:r>
              <a:rPr sz="2400" spc="-13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good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students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love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physics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"/>
            </a:pPr>
            <a:endParaRPr sz="345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5"/>
              </a:spcBef>
              <a:buSzPct val="93750"/>
              <a:buFont typeface="Wingdings 2"/>
              <a:buChar char=""/>
              <a:tabLst>
                <a:tab pos="527685" algn="l"/>
                <a:tab pos="528320" algn="l"/>
              </a:tabLst>
            </a:pPr>
            <a:r>
              <a:rPr sz="2400" spc="-15" dirty="0">
                <a:latin typeface="Constantia"/>
                <a:cs typeface="Constantia"/>
              </a:rPr>
              <a:t>Provide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solid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foundation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on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theoretical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physics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and</a:t>
            </a:r>
            <a:r>
              <a:rPr sz="24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mathematics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"/>
            </a:pPr>
            <a:endParaRPr sz="350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SzPct val="93750"/>
              <a:buFont typeface="Wingdings 2"/>
              <a:buChar char=""/>
              <a:tabLst>
                <a:tab pos="527685" algn="l"/>
                <a:tab pos="528320" algn="l"/>
              </a:tabLst>
            </a:pPr>
            <a:r>
              <a:rPr sz="2400" spc="-15" dirty="0">
                <a:latin typeface="Constantia"/>
                <a:cs typeface="Constantia"/>
              </a:rPr>
              <a:t>Provide more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project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learning </a:t>
            </a:r>
            <a:r>
              <a:rPr sz="2400" spc="-5" dirty="0">
                <a:latin typeface="Constantia"/>
                <a:cs typeface="Constantia"/>
              </a:rPr>
              <a:t>and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research</a:t>
            </a:r>
            <a:r>
              <a:rPr sz="2400" spc="-2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opportunities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Char char=""/>
            </a:pPr>
            <a:endParaRPr sz="350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5"/>
              </a:spcBef>
              <a:buSzPct val="93750"/>
              <a:buFont typeface="Wingdings 2"/>
              <a:buChar char=""/>
              <a:tabLst>
                <a:tab pos="527685" algn="l"/>
                <a:tab pos="528320" algn="l"/>
              </a:tabLst>
            </a:pPr>
            <a:r>
              <a:rPr sz="2400" spc="-25" dirty="0">
                <a:latin typeface="Constantia"/>
                <a:cs typeface="Constantia"/>
              </a:rPr>
              <a:t>More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small-group discussion</a:t>
            </a:r>
            <a:r>
              <a:rPr sz="2400" spc="-32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classes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"/>
            </a:pPr>
            <a:endParaRPr sz="3500" dirty="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SzPct val="93750"/>
              <a:buFont typeface="Wingdings 2"/>
              <a:buChar char=""/>
              <a:tabLst>
                <a:tab pos="527685" algn="l"/>
                <a:tab pos="528320" algn="l"/>
              </a:tabLst>
            </a:pP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Guaranteed </a:t>
            </a:r>
            <a:r>
              <a:rPr sz="2400" dirty="0">
                <a:solidFill>
                  <a:srgbClr val="FF0000"/>
                </a:solidFill>
                <a:latin typeface="KaiTi"/>
                <a:cs typeface="KaiTi"/>
              </a:rPr>
              <a:t>保證</a:t>
            </a:r>
            <a:r>
              <a:rPr sz="2400" spc="-640" dirty="0">
                <a:solidFill>
                  <a:srgbClr val="FF0000"/>
                </a:solidFill>
                <a:latin typeface="KaiTi"/>
                <a:cs typeface="KaiT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research</a:t>
            </a:r>
            <a:r>
              <a:rPr sz="2400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opportunities</a:t>
            </a:r>
            <a:r>
              <a:rPr sz="2400" spc="-13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at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an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earlier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stage</a:t>
            </a:r>
            <a:endParaRPr sz="24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948" y="70897"/>
            <a:ext cx="640842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dirty="0">
                <a:solidFill>
                  <a:srgbClr val="000000"/>
                </a:solidFill>
              </a:rPr>
              <a:t>Learning </a:t>
            </a:r>
            <a:r>
              <a:rPr sz="2800" spc="-5" dirty="0">
                <a:solidFill>
                  <a:srgbClr val="000000"/>
                </a:solidFill>
              </a:rPr>
              <a:t>opportunities </a:t>
            </a:r>
            <a:r>
              <a:rPr sz="2800" spc="-15" dirty="0">
                <a:solidFill>
                  <a:srgbClr val="000000"/>
                </a:solidFill>
              </a:rPr>
              <a:t>beyond</a:t>
            </a:r>
            <a:r>
              <a:rPr sz="2800" spc="-22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classroom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881392" y="1753819"/>
            <a:ext cx="10141585" cy="899160"/>
          </a:xfrm>
          <a:custGeom>
            <a:avLst/>
            <a:gdLst/>
            <a:ahLst/>
            <a:cxnLst/>
            <a:rect l="l" t="t" r="r" b="b"/>
            <a:pathLst>
              <a:path w="10141585" h="899160">
                <a:moveTo>
                  <a:pt x="0" y="0"/>
                </a:moveTo>
                <a:lnTo>
                  <a:pt x="10141191" y="0"/>
                </a:lnTo>
                <a:lnTo>
                  <a:pt x="10141191" y="898702"/>
                </a:lnTo>
                <a:lnTo>
                  <a:pt x="0" y="898702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3699" y="2772727"/>
            <a:ext cx="8076565" cy="831215"/>
          </a:xfrm>
          <a:custGeom>
            <a:avLst/>
            <a:gdLst/>
            <a:ahLst/>
            <a:cxnLst/>
            <a:rect l="l" t="t" r="r" b="b"/>
            <a:pathLst>
              <a:path w="8076565" h="831214">
                <a:moveTo>
                  <a:pt x="0" y="0"/>
                </a:moveTo>
                <a:lnTo>
                  <a:pt x="8076577" y="0"/>
                </a:lnTo>
                <a:lnTo>
                  <a:pt x="8076577" y="830999"/>
                </a:lnTo>
                <a:lnTo>
                  <a:pt x="0" y="830999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3411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5397" y="679386"/>
            <a:ext cx="9866912" cy="899160"/>
          </a:xfrm>
          <a:custGeom>
            <a:avLst/>
            <a:gdLst/>
            <a:ahLst/>
            <a:cxnLst/>
            <a:rect l="l" t="t" r="r" b="b"/>
            <a:pathLst>
              <a:path w="9853295" h="899160">
                <a:moveTo>
                  <a:pt x="0" y="0"/>
                </a:moveTo>
                <a:lnTo>
                  <a:pt x="9853155" y="0"/>
                </a:lnTo>
                <a:lnTo>
                  <a:pt x="9853155" y="898702"/>
                </a:lnTo>
                <a:lnTo>
                  <a:pt x="0" y="898702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419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50363" y="632459"/>
            <a:ext cx="478535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23149" y="3702418"/>
            <a:ext cx="9145905" cy="899160"/>
          </a:xfrm>
          <a:custGeom>
            <a:avLst/>
            <a:gdLst/>
            <a:ahLst/>
            <a:cxnLst/>
            <a:rect l="l" t="t" r="r" b="b"/>
            <a:pathLst>
              <a:path w="9145905" h="899160">
                <a:moveTo>
                  <a:pt x="0" y="0"/>
                </a:moveTo>
                <a:lnTo>
                  <a:pt x="9145714" y="0"/>
                </a:lnTo>
                <a:lnTo>
                  <a:pt x="9145714" y="898702"/>
                </a:lnTo>
                <a:lnTo>
                  <a:pt x="0" y="898702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3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81096" y="4745126"/>
            <a:ext cx="6142355" cy="899160"/>
          </a:xfrm>
          <a:custGeom>
            <a:avLst/>
            <a:gdLst/>
            <a:ahLst/>
            <a:cxnLst/>
            <a:rect l="l" t="t" r="r" b="b"/>
            <a:pathLst>
              <a:path w="6142355" h="899160">
                <a:moveTo>
                  <a:pt x="0" y="0"/>
                </a:moveTo>
                <a:lnTo>
                  <a:pt x="6141758" y="0"/>
                </a:lnTo>
                <a:lnTo>
                  <a:pt x="6141758" y="898702"/>
                </a:lnTo>
                <a:lnTo>
                  <a:pt x="0" y="898702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3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36169" y="744536"/>
            <a:ext cx="9756140" cy="4887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2400" b="1" spc="-5" dirty="0">
                <a:solidFill>
                  <a:srgbClr val="843C0C"/>
                </a:solidFill>
                <a:latin typeface="Constantia"/>
                <a:cs typeface="Constantia"/>
              </a:rPr>
              <a:t>SURE</a:t>
            </a:r>
            <a:r>
              <a:rPr sz="2400" b="1" spc="-10" dirty="0">
                <a:solidFill>
                  <a:srgbClr val="843C0C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843C0C"/>
                </a:solidFill>
                <a:latin typeface="Constantia"/>
                <a:cs typeface="Constantia"/>
              </a:rPr>
              <a:t>–</a:t>
            </a:r>
            <a:r>
              <a:rPr sz="2400" b="1" spc="-15" dirty="0">
                <a:solidFill>
                  <a:srgbClr val="843C0C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843C0C"/>
                </a:solidFill>
                <a:latin typeface="Constantia"/>
                <a:cs typeface="Constantia"/>
              </a:rPr>
              <a:t>Summer</a:t>
            </a:r>
            <a:r>
              <a:rPr sz="2400" b="1" spc="-90" dirty="0">
                <a:solidFill>
                  <a:srgbClr val="843C0C"/>
                </a:solidFill>
                <a:latin typeface="Constantia"/>
                <a:cs typeface="Constantia"/>
              </a:rPr>
              <a:t> </a:t>
            </a:r>
            <a:r>
              <a:rPr sz="2400" b="1" spc="-15" dirty="0">
                <a:solidFill>
                  <a:srgbClr val="843C0C"/>
                </a:solidFill>
                <a:latin typeface="Constantia"/>
                <a:cs typeface="Constantia"/>
              </a:rPr>
              <a:t>Undergraduate</a:t>
            </a:r>
            <a:r>
              <a:rPr sz="2400" b="1" spc="-90" dirty="0">
                <a:solidFill>
                  <a:srgbClr val="843C0C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843C0C"/>
                </a:solidFill>
                <a:latin typeface="Constantia"/>
                <a:cs typeface="Constantia"/>
              </a:rPr>
              <a:t>Research</a:t>
            </a:r>
            <a:r>
              <a:rPr sz="2400" b="1" spc="-75" dirty="0">
                <a:solidFill>
                  <a:srgbClr val="843C0C"/>
                </a:solidFill>
                <a:latin typeface="Constantia"/>
                <a:cs typeface="Constantia"/>
              </a:rPr>
              <a:t> </a:t>
            </a:r>
            <a:r>
              <a:rPr sz="2400" b="1" spc="-20" dirty="0">
                <a:solidFill>
                  <a:srgbClr val="843C0C"/>
                </a:solidFill>
                <a:latin typeface="Constantia"/>
                <a:cs typeface="Constantia"/>
              </a:rPr>
              <a:t>Exchange</a:t>
            </a:r>
            <a:r>
              <a:rPr sz="2400" b="1" spc="-55" dirty="0">
                <a:solidFill>
                  <a:srgbClr val="843C0C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843C0C"/>
                </a:solidFill>
                <a:latin typeface="KaiTi"/>
                <a:cs typeface="KaiTi"/>
              </a:rPr>
              <a:t>暑期研究交流</a:t>
            </a:r>
            <a:endParaRPr sz="2400" dirty="0">
              <a:latin typeface="KaiTi"/>
              <a:cs typeface="KaiTi"/>
            </a:endParaRPr>
          </a:p>
          <a:p>
            <a:pPr algn="ctr">
              <a:lnSpc>
                <a:spcPct val="100000"/>
              </a:lnSpc>
              <a:spcBef>
                <a:spcPts val="985"/>
              </a:spcBef>
            </a:pPr>
            <a:r>
              <a:rPr sz="2000" spc="-5" dirty="0">
                <a:latin typeface="Constantia"/>
                <a:cs typeface="Constantia"/>
              </a:rPr>
              <a:t>Cambridge, </a:t>
            </a:r>
            <a:r>
              <a:rPr sz="2000" spc="-10" dirty="0">
                <a:latin typeface="Constantia"/>
                <a:cs typeface="Constantia"/>
              </a:rPr>
              <a:t>Oxford, </a:t>
            </a:r>
            <a:r>
              <a:rPr sz="2000" spc="-5" dirty="0">
                <a:latin typeface="Constantia"/>
                <a:cs typeface="Constantia"/>
              </a:rPr>
              <a:t>Caltech, </a:t>
            </a:r>
            <a:r>
              <a:rPr sz="2000" spc="-15" dirty="0">
                <a:latin typeface="Constantia"/>
                <a:cs typeface="Constantia"/>
              </a:rPr>
              <a:t>CERN, </a:t>
            </a:r>
            <a:r>
              <a:rPr sz="2000" spc="-25" dirty="0">
                <a:latin typeface="Constantia"/>
                <a:cs typeface="Constantia"/>
              </a:rPr>
              <a:t>LIGO, </a:t>
            </a:r>
            <a:r>
              <a:rPr sz="2000" spc="-15" dirty="0">
                <a:latin typeface="Constantia"/>
                <a:cs typeface="Constantia"/>
              </a:rPr>
              <a:t>Chicago, </a:t>
            </a:r>
            <a:r>
              <a:rPr sz="2000" spc="-40" dirty="0">
                <a:latin typeface="Constantia"/>
                <a:cs typeface="Constantia"/>
              </a:rPr>
              <a:t>Toronto,</a:t>
            </a:r>
            <a:r>
              <a:rPr sz="2000" spc="-12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….</a:t>
            </a:r>
            <a:endParaRPr sz="20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0000FF"/>
                </a:solidFill>
                <a:latin typeface="Constantia"/>
                <a:cs typeface="Constantia"/>
              </a:rPr>
              <a:t>OPUS </a:t>
            </a:r>
            <a:r>
              <a:rPr sz="2400" b="1" dirty="0">
                <a:solidFill>
                  <a:srgbClr val="0000FF"/>
                </a:solidFill>
                <a:latin typeface="Constantia"/>
                <a:cs typeface="Constantia"/>
              </a:rPr>
              <a:t>–</a:t>
            </a:r>
            <a:r>
              <a:rPr sz="2400" b="1" spc="-2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Constantia"/>
                <a:cs typeface="Constantia"/>
              </a:rPr>
              <a:t>Overseas</a:t>
            </a:r>
            <a:r>
              <a:rPr sz="2400" b="1" spc="-7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b="1" spc="-15" dirty="0">
                <a:solidFill>
                  <a:srgbClr val="0000FF"/>
                </a:solidFill>
                <a:latin typeface="Constantia"/>
                <a:cs typeface="Constantia"/>
              </a:rPr>
              <a:t>Program</a:t>
            </a:r>
            <a:r>
              <a:rPr sz="2400" b="1" spc="-7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onstantia"/>
                <a:cs typeface="Constantia"/>
              </a:rPr>
              <a:t>for</a:t>
            </a:r>
            <a:r>
              <a:rPr sz="2400" b="1" spc="-10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b="1" spc="-15" dirty="0">
                <a:solidFill>
                  <a:srgbClr val="0000FF"/>
                </a:solidFill>
                <a:latin typeface="Constantia"/>
                <a:cs typeface="Constantia"/>
              </a:rPr>
              <a:t>Undergraduate</a:t>
            </a:r>
            <a:r>
              <a:rPr sz="2400" b="1" spc="-7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onstantia"/>
                <a:cs typeface="Constantia"/>
              </a:rPr>
              <a:t>Students</a:t>
            </a:r>
            <a:r>
              <a:rPr sz="2400" b="1" spc="-5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0000FF"/>
                </a:solidFill>
                <a:latin typeface="KaiTi"/>
                <a:cs typeface="KaiTi"/>
              </a:rPr>
              <a:t>海外學生交流</a:t>
            </a:r>
            <a:endParaRPr sz="2400" dirty="0">
              <a:latin typeface="KaiTi"/>
              <a:cs typeface="KaiTi"/>
            </a:endParaRPr>
          </a:p>
          <a:p>
            <a:pPr algn="ctr">
              <a:lnSpc>
                <a:spcPct val="100000"/>
              </a:lnSpc>
              <a:spcBef>
                <a:spcPts val="985"/>
              </a:spcBef>
            </a:pPr>
            <a:r>
              <a:rPr sz="2000" spc="-30" dirty="0">
                <a:latin typeface="Constantia"/>
                <a:cs typeface="Constantia"/>
              </a:rPr>
              <a:t>Berkeley,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Fudan</a:t>
            </a:r>
            <a:endParaRPr sz="2000" dirty="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1460"/>
              </a:spcBef>
            </a:pPr>
            <a:r>
              <a:rPr sz="2400" b="1" spc="-45" dirty="0">
                <a:solidFill>
                  <a:srgbClr val="515151"/>
                </a:solidFill>
                <a:latin typeface="Constantia"/>
                <a:cs typeface="Constantia"/>
              </a:rPr>
              <a:t>STAR</a:t>
            </a:r>
            <a:r>
              <a:rPr sz="2400" b="1" spc="-15" dirty="0">
                <a:solidFill>
                  <a:srgbClr val="515151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515151"/>
                </a:solidFill>
                <a:latin typeface="Constantia"/>
                <a:cs typeface="Constantia"/>
              </a:rPr>
              <a:t>–</a:t>
            </a:r>
            <a:r>
              <a:rPr sz="2400" b="1" spc="-15" dirty="0">
                <a:solidFill>
                  <a:srgbClr val="515151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515151"/>
                </a:solidFill>
                <a:latin typeface="Constantia"/>
                <a:cs typeface="Constantia"/>
              </a:rPr>
              <a:t>Summer</a:t>
            </a:r>
            <a:r>
              <a:rPr sz="2400" b="1" spc="-140" dirty="0">
                <a:solidFill>
                  <a:srgbClr val="515151"/>
                </a:solidFill>
                <a:latin typeface="Constantia"/>
                <a:cs typeface="Constantia"/>
              </a:rPr>
              <a:t> </a:t>
            </a:r>
            <a:r>
              <a:rPr sz="2400" b="1" spc="-35" dirty="0">
                <a:solidFill>
                  <a:srgbClr val="515151"/>
                </a:solidFill>
                <a:latin typeface="Constantia"/>
                <a:cs typeface="Constantia"/>
              </a:rPr>
              <a:t>Teacher</a:t>
            </a:r>
            <a:r>
              <a:rPr sz="2400" b="1" spc="-140" dirty="0">
                <a:solidFill>
                  <a:srgbClr val="515151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515151"/>
                </a:solidFill>
                <a:latin typeface="Constantia"/>
                <a:cs typeface="Constantia"/>
              </a:rPr>
              <a:t>Apprenticeship</a:t>
            </a:r>
            <a:r>
              <a:rPr sz="2400" b="1" spc="-75" dirty="0">
                <a:solidFill>
                  <a:srgbClr val="515151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515151"/>
                </a:solidFill>
                <a:latin typeface="KaiTi"/>
                <a:cs typeface="KaiTi"/>
              </a:rPr>
              <a:t>暑期教師實習</a:t>
            </a:r>
            <a:endParaRPr sz="2400" dirty="0">
              <a:latin typeface="KaiTi"/>
              <a:cs typeface="KaiTi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000" dirty="0">
                <a:latin typeface="Constantia"/>
                <a:cs typeface="Constantia"/>
              </a:rPr>
              <a:t>Local </a:t>
            </a:r>
            <a:r>
              <a:rPr sz="2000" spc="-5" dirty="0">
                <a:latin typeface="Constantia"/>
                <a:cs typeface="Constantia"/>
              </a:rPr>
              <a:t>secondary</a:t>
            </a:r>
            <a:r>
              <a:rPr sz="2000" spc="-17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schools</a:t>
            </a:r>
            <a:endParaRPr sz="2000" dirty="0">
              <a:latin typeface="Constantia"/>
              <a:cs typeface="Constantia"/>
            </a:endParaRPr>
          </a:p>
          <a:p>
            <a:pPr marL="3535679">
              <a:lnSpc>
                <a:spcPct val="100000"/>
              </a:lnSpc>
              <a:spcBef>
                <a:spcPts val="1580"/>
              </a:spcBef>
            </a:pPr>
            <a:r>
              <a:rPr sz="2400" b="1" spc="-10" dirty="0">
                <a:solidFill>
                  <a:srgbClr val="7030A0"/>
                </a:solidFill>
                <a:latin typeface="Constantia"/>
                <a:cs typeface="Constantia"/>
              </a:rPr>
              <a:t>Internships</a:t>
            </a:r>
            <a:r>
              <a:rPr sz="2400" b="1" spc="-90" dirty="0">
                <a:solidFill>
                  <a:srgbClr val="7030A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7030A0"/>
                </a:solidFill>
                <a:latin typeface="KaiTi"/>
                <a:cs typeface="KaiTi"/>
              </a:rPr>
              <a:t>實習計劃</a:t>
            </a:r>
            <a:endParaRPr sz="2400" dirty="0">
              <a:latin typeface="KaiTi"/>
              <a:cs typeface="KaiTi"/>
            </a:endParaRPr>
          </a:p>
          <a:p>
            <a:pPr marL="650875">
              <a:lnSpc>
                <a:spcPct val="100000"/>
              </a:lnSpc>
              <a:spcBef>
                <a:spcPts val="985"/>
              </a:spcBef>
            </a:pPr>
            <a:r>
              <a:rPr sz="2000" dirty="0">
                <a:latin typeface="Constantia"/>
                <a:cs typeface="Constantia"/>
              </a:rPr>
              <a:t>Summer </a:t>
            </a:r>
            <a:r>
              <a:rPr sz="2000" spc="-10" dirty="0">
                <a:latin typeface="Constantia"/>
                <a:cs typeface="Constantia"/>
              </a:rPr>
              <a:t>Research Internship, </a:t>
            </a:r>
            <a:r>
              <a:rPr sz="2000" dirty="0">
                <a:latin typeface="Constantia"/>
                <a:cs typeface="Constantia"/>
              </a:rPr>
              <a:t>HK </a:t>
            </a:r>
            <a:r>
              <a:rPr sz="2000" spc="-15" dirty="0">
                <a:latin typeface="Constantia"/>
                <a:cs typeface="Constantia"/>
              </a:rPr>
              <a:t>observatory, </a:t>
            </a:r>
            <a:r>
              <a:rPr sz="2000" spc="-10" dirty="0">
                <a:latin typeface="Constantia"/>
                <a:cs typeface="Constantia"/>
              </a:rPr>
              <a:t>Space Museum, Science</a:t>
            </a:r>
            <a:r>
              <a:rPr sz="2000" spc="-27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Museum</a:t>
            </a:r>
            <a:endParaRPr sz="20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spc="-20" dirty="0">
                <a:solidFill>
                  <a:srgbClr val="008080"/>
                </a:solidFill>
                <a:latin typeface="Constantia"/>
                <a:cs typeface="Constantia"/>
              </a:rPr>
              <a:t>Exchange</a:t>
            </a:r>
            <a:r>
              <a:rPr sz="2400" b="1" spc="-105" dirty="0">
                <a:solidFill>
                  <a:srgbClr val="008080"/>
                </a:solidFill>
                <a:latin typeface="Constantia"/>
                <a:cs typeface="Constantia"/>
              </a:rPr>
              <a:t> </a:t>
            </a:r>
            <a:r>
              <a:rPr sz="2400" b="1" spc="-15" dirty="0">
                <a:solidFill>
                  <a:srgbClr val="008080"/>
                </a:solidFill>
                <a:latin typeface="Constantia"/>
                <a:cs typeface="Constantia"/>
              </a:rPr>
              <a:t>programs</a:t>
            </a:r>
            <a:r>
              <a:rPr sz="2400" b="1" spc="-80" dirty="0">
                <a:solidFill>
                  <a:srgbClr val="00808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008080"/>
                </a:solidFill>
                <a:latin typeface="KaiTi"/>
                <a:cs typeface="KaiTi"/>
              </a:rPr>
              <a:t>大學和書院交流生計劃</a:t>
            </a:r>
            <a:endParaRPr sz="2400" dirty="0">
              <a:latin typeface="KaiTi"/>
              <a:cs typeface="KaiTi"/>
            </a:endParaRPr>
          </a:p>
          <a:p>
            <a:pPr algn="ctr">
              <a:lnSpc>
                <a:spcPct val="100000"/>
              </a:lnSpc>
              <a:spcBef>
                <a:spcPts val="985"/>
              </a:spcBef>
            </a:pPr>
            <a:r>
              <a:rPr sz="2000" spc="-15" dirty="0">
                <a:latin typeface="Constantia"/>
                <a:cs typeface="Constantia"/>
              </a:rPr>
              <a:t>University </a:t>
            </a:r>
            <a:r>
              <a:rPr sz="2000" spc="-5" dirty="0">
                <a:latin typeface="Constantia"/>
                <a:cs typeface="Constantia"/>
              </a:rPr>
              <a:t>and</a:t>
            </a:r>
            <a:r>
              <a:rPr sz="2000" spc="-175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colleges</a:t>
            </a:r>
            <a:endParaRPr sz="2000" dirty="0">
              <a:latin typeface="Constantia"/>
              <a:cs typeface="Constanti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48557" y="5760732"/>
            <a:ext cx="5125085" cy="899160"/>
          </a:xfrm>
          <a:custGeom>
            <a:avLst/>
            <a:gdLst/>
            <a:ahLst/>
            <a:cxnLst/>
            <a:rect l="l" t="t" r="r" b="b"/>
            <a:pathLst>
              <a:path w="5125084" h="899159">
                <a:moveTo>
                  <a:pt x="0" y="0"/>
                </a:moveTo>
                <a:lnTo>
                  <a:pt x="5124881" y="0"/>
                </a:lnTo>
                <a:lnTo>
                  <a:pt x="5124881" y="898702"/>
                </a:lnTo>
                <a:lnTo>
                  <a:pt x="0" y="898702"/>
                </a:lnTo>
                <a:lnTo>
                  <a:pt x="0" y="0"/>
                </a:lnTo>
                <a:close/>
              </a:path>
            </a:pathLst>
          </a:custGeom>
          <a:solidFill>
            <a:srgbClr val="843C0C">
              <a:alpha val="3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983990" y="5825467"/>
            <a:ext cx="4224020" cy="82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spc="-5" dirty="0">
                <a:solidFill>
                  <a:srgbClr val="FF0000"/>
                </a:solidFill>
                <a:latin typeface="Constantia"/>
                <a:cs typeface="Constantia"/>
              </a:rPr>
              <a:t>Co-op</a:t>
            </a:r>
            <a:r>
              <a:rPr sz="2400" b="1" spc="-14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onstantia"/>
                <a:cs typeface="Constantia"/>
              </a:rPr>
              <a:t>programs</a:t>
            </a:r>
            <a:r>
              <a:rPr sz="2400" b="1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KaiTi"/>
                <a:cs typeface="KaiTi"/>
              </a:rPr>
              <a:t>在學工作計劃</a:t>
            </a:r>
            <a:endParaRPr sz="2400" dirty="0">
              <a:latin typeface="KaiTi"/>
              <a:cs typeface="KaiTi"/>
            </a:endParaRPr>
          </a:p>
          <a:p>
            <a:pPr algn="ctr">
              <a:lnSpc>
                <a:spcPct val="100000"/>
              </a:lnSpc>
              <a:spcBef>
                <a:spcPts val="985"/>
              </a:spcBef>
            </a:pPr>
            <a:r>
              <a:rPr sz="2000" spc="-20" dirty="0">
                <a:latin typeface="Constantia"/>
                <a:cs typeface="Constantia"/>
              </a:rPr>
              <a:t>More </a:t>
            </a:r>
            <a:r>
              <a:rPr sz="2000" dirty="0">
                <a:latin typeface="Constantia"/>
                <a:cs typeface="Constantia"/>
              </a:rPr>
              <a:t>than </a:t>
            </a:r>
            <a:r>
              <a:rPr sz="2000" spc="-15" dirty="0">
                <a:latin typeface="Constantia"/>
                <a:cs typeface="Constantia"/>
              </a:rPr>
              <a:t>75 </a:t>
            </a:r>
            <a:r>
              <a:rPr sz="2000" spc="-10" dirty="0">
                <a:latin typeface="Constantia"/>
                <a:cs typeface="Constantia"/>
              </a:rPr>
              <a:t>companies</a:t>
            </a:r>
            <a:r>
              <a:rPr sz="2000" spc="-27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participate</a:t>
            </a:r>
            <a:endParaRPr sz="2000" dirty="0">
              <a:latin typeface="Constantia"/>
              <a:cs typeface="Constant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27740" y="6438328"/>
            <a:ext cx="14605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A8A8A"/>
                </a:solidFill>
                <a:latin typeface="Constantia"/>
                <a:cs typeface="Constantia"/>
              </a:rPr>
              <a:t>12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C01E9-864C-0750-93FE-8666B26F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152400"/>
            <a:ext cx="3124200" cy="553998"/>
          </a:xfrm>
        </p:spPr>
        <p:txBody>
          <a:bodyPr/>
          <a:lstStyle/>
          <a:p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全球實習計劃</a:t>
            </a:r>
            <a:endParaRPr lang="en-HK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圖片 9">
            <a:extLst>
              <a:ext uri="{FF2B5EF4-FFF2-40B4-BE49-F238E27FC236}">
                <a16:creationId xmlns:a16="http://schemas.microsoft.com/office/drawing/2014/main" id="{983DB370-11DD-13A2-E546-94E438408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38200"/>
            <a:ext cx="8849032" cy="2189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D4DB65-25A4-BA0D-C077-12F8B957E58D}"/>
              </a:ext>
            </a:extLst>
          </p:cNvPr>
          <p:cNvSpPr txBox="1"/>
          <p:nvPr/>
        </p:nvSpPr>
        <p:spPr>
          <a:xfrm>
            <a:off x="533400" y="3429000"/>
            <a:ext cx="1120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全球實習計畫旨在為學生提供在中國大陸及世界各地城市（如北京、柏林、布魯塞爾、開普敦、成都、杜拜、雅加達、吉隆坡、倫敦、紐約、上海、新加坡、雪梨、東京、溫哥華等）</a:t>
            </a:r>
            <a:r>
              <a:rPr lang="zh-TW" altLang="en-US" sz="24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至少四週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的實習機會。</a:t>
            </a:r>
            <a:endParaRPr lang="en-HK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HK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GB" sz="2000" dirty="0">
                <a:latin typeface="Constantia" panose="02030602050306030303" pitchFamily="18" charset="0"/>
                <a:ea typeface="Microsoft JhengHei" panose="020B0604030504040204" pitchFamily="34" charset="-120"/>
                <a:cs typeface="Arial" panose="020B0604020202020204" pitchFamily="34" charset="0"/>
              </a:rPr>
              <a:t>Global Internship Programme (GIP) aims at offering students’ opportunities to work a </a:t>
            </a:r>
            <a:r>
              <a:rPr lang="en-GB" sz="2000" i="1" u="sng" dirty="0">
                <a:solidFill>
                  <a:srgbClr val="FF0000"/>
                </a:solidFill>
                <a:latin typeface="Constantia" panose="02030602050306030303" pitchFamily="18" charset="0"/>
                <a:ea typeface="Microsoft JhengHei" panose="020B0604030504040204" pitchFamily="34" charset="-120"/>
                <a:cs typeface="Arial" panose="020B0604020202020204" pitchFamily="34" charset="0"/>
              </a:rPr>
              <a:t>minimum of four weeks </a:t>
            </a:r>
            <a:r>
              <a:rPr lang="en-GB" sz="2000" dirty="0">
                <a:latin typeface="Constantia" panose="02030602050306030303" pitchFamily="18" charset="0"/>
                <a:ea typeface="Microsoft JhengHei" panose="020B0604030504040204" pitchFamily="34" charset="-120"/>
                <a:cs typeface="Arial" panose="020B0604020202020204" pitchFamily="34" charset="0"/>
              </a:rPr>
              <a:t>in cities of Mainland China and around the world, such as </a:t>
            </a:r>
            <a:r>
              <a:rPr lang="en-GB" sz="2000" i="1" dirty="0">
                <a:latin typeface="Constantia" panose="02030602050306030303" pitchFamily="18" charset="0"/>
                <a:ea typeface="Microsoft JhengHei" panose="020B0604030504040204" pitchFamily="34" charset="-120"/>
                <a:cs typeface="Arial" panose="020B0604020202020204" pitchFamily="34" charset="0"/>
              </a:rPr>
              <a:t>Beijing, Berlin, Brussels, Cape Town, Chengdu, Dubai, Jakarta, Kuala Lumpur, London, New York City, Shanghai, Singapore, Sydney, Tokyo, Vancouver</a:t>
            </a:r>
            <a:r>
              <a:rPr lang="en-GB" sz="2000" dirty="0">
                <a:latin typeface="Constantia" panose="02030602050306030303" pitchFamily="18" charset="0"/>
                <a:ea typeface="Microsoft JhengHei" panose="020B0604030504040204" pitchFamily="34" charset="-120"/>
                <a:cs typeface="Arial" panose="020B0604020202020204" pitchFamily="34" charset="0"/>
              </a:rPr>
              <a:t>. </a:t>
            </a:r>
            <a:endParaRPr lang="en-HK" sz="2000" dirty="0">
              <a:latin typeface="Constantia" panose="02030602050306030303" pitchFamily="18" charset="0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7509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A8AB6663-BBF0-72D8-E4B0-DBACE6A335B2}"/>
              </a:ext>
            </a:extLst>
          </p:cNvPr>
          <p:cNvSpPr txBox="1">
            <a:spLocks/>
          </p:cNvSpPr>
          <p:nvPr/>
        </p:nvSpPr>
        <p:spPr>
          <a:xfrm>
            <a:off x="3124200" y="304800"/>
            <a:ext cx="6400800" cy="570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</a:lstStyle>
          <a:p>
            <a:pPr algn="l"/>
            <a:r>
              <a:rPr lang="en-GB" sz="3600" dirty="0">
                <a:solidFill>
                  <a:srgbClr val="0000FF"/>
                </a:solidFill>
                <a:latin typeface="Constantia" panose="02030602050306030303" pitchFamily="18" charset="0"/>
              </a:rPr>
              <a:t>Co-op </a:t>
            </a:r>
            <a:r>
              <a:rPr lang="zh-TW" altLang="en-US" sz="3600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在學工作計劃</a:t>
            </a:r>
            <a:endParaRPr lang="en-GB" sz="3600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圖片 3">
            <a:extLst>
              <a:ext uri="{FF2B5EF4-FFF2-40B4-BE49-F238E27FC236}">
                <a16:creationId xmlns:a16="http://schemas.microsoft.com/office/drawing/2014/main" id="{80096A94-21E9-528A-7CC5-DC407867D1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08988"/>
            <a:ext cx="1291492" cy="12321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2721D7-7A61-FBB6-63F8-180BD8937F27}"/>
              </a:ext>
            </a:extLst>
          </p:cNvPr>
          <p:cNvSpPr txBox="1"/>
          <p:nvPr/>
        </p:nvSpPr>
        <p:spPr>
          <a:xfrm>
            <a:off x="304800" y="1092737"/>
            <a:ext cx="73152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 algn="l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HK" altLang="zh-TW" sz="2800" b="0" i="0" dirty="0"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Experiential Learning for 6 - 8 months </a:t>
            </a:r>
          </a:p>
          <a:p>
            <a:pPr marL="452438" marR="0" indent="-452438" algn="l" rtl="0">
              <a:lnSpc>
                <a:spcPct val="100000"/>
              </a:lnSpc>
            </a:pPr>
            <a:r>
              <a:rPr lang="en-HK" altLang="zh-TW" sz="2800" dirty="0">
                <a:latin typeface="Constantia" panose="02030602050306030303" pitchFamily="18" charset="0"/>
                <a:ea typeface="KaiTi" panose="02010609060101010101" pitchFamily="49" charset="-122"/>
              </a:rPr>
              <a:t>	</a:t>
            </a:r>
            <a:r>
              <a:rPr lang="en-US" altLang="zh-TW" sz="2800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6–8</a:t>
            </a:r>
            <a:r>
              <a:rPr lang="zh-TW" altLang="en-US" sz="2800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個月的體驗式學習</a:t>
            </a:r>
            <a:endParaRPr lang="zh-TW" sz="2800" b="0" i="0" dirty="0">
              <a:solidFill>
                <a:srgbClr val="FF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marR="0" indent="-457200" algn="l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HK" altLang="zh-TW" sz="2800" b="0" i="0" dirty="0"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Full credits </a:t>
            </a:r>
            <a:r>
              <a:rPr lang="zh-TW" sz="2800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全額學分</a:t>
            </a:r>
            <a:r>
              <a:rPr lang="zh-TW" sz="2800" b="0" i="0" dirty="0"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，</a:t>
            </a:r>
            <a:r>
              <a:rPr lang="en-HK" altLang="zh-TW" sz="2800" b="0" i="0" dirty="0"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Full-time </a:t>
            </a:r>
            <a:r>
              <a:rPr lang="zh-TW" sz="2800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全日制</a:t>
            </a:r>
          </a:p>
          <a:p>
            <a:pPr marL="457200" marR="0" indent="-457200" algn="l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HK" altLang="zh-TW" sz="2800" b="0" i="0" dirty="0">
                <a:solidFill>
                  <a:schemeClr val="tx1"/>
                </a:solidFill>
                <a:effectLst/>
                <a:latin typeface="Constantia" panose="02030602050306030303" pitchFamily="18" charset="0"/>
              </a:rPr>
              <a:t>Full pay </a:t>
            </a:r>
            <a:r>
              <a:rPr lang="zh-TW" sz="2800" b="0" i="0" dirty="0">
                <a:solidFill>
                  <a:srgbClr val="FF0000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全額薪酬</a:t>
            </a:r>
            <a:endParaRPr lang="en-HK" sz="2800" b="0" i="0" dirty="0">
              <a:solidFill>
                <a:srgbClr val="FF0000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3957696-4A43-A6D4-CBD0-D95C6A090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70" y="3187904"/>
            <a:ext cx="8062141" cy="343850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3B055A9-02EB-46B0-6B5C-C97C24A51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725081"/>
            <a:ext cx="5181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57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092" y="302812"/>
            <a:ext cx="11188700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Clr>
                <a:srgbClr val="FF0000"/>
              </a:buClr>
              <a:buFont typeface="Arial"/>
              <a:buChar char="•"/>
              <a:tabLst>
                <a:tab pos="241300" algn="l"/>
              </a:tabLst>
            </a:pPr>
            <a:r>
              <a:rPr sz="2800" spc="-30" dirty="0">
                <a:solidFill>
                  <a:srgbClr val="FF0000"/>
                </a:solidFill>
              </a:rPr>
              <a:t>More </a:t>
            </a:r>
            <a:r>
              <a:rPr sz="2800" spc="-5" dirty="0">
                <a:solidFill>
                  <a:srgbClr val="FF0000"/>
                </a:solidFill>
              </a:rPr>
              <a:t>than </a:t>
            </a:r>
            <a:r>
              <a:rPr sz="2800" spc="-20" dirty="0">
                <a:solidFill>
                  <a:srgbClr val="FF0000"/>
                </a:solidFill>
              </a:rPr>
              <a:t>35% </a:t>
            </a:r>
            <a:r>
              <a:rPr sz="2800" spc="-5" dirty="0">
                <a:solidFill>
                  <a:srgbClr val="000000"/>
                </a:solidFill>
              </a:rPr>
              <a:t>of students </a:t>
            </a:r>
            <a:r>
              <a:rPr sz="2800" spc="-10" dirty="0">
                <a:solidFill>
                  <a:srgbClr val="000000"/>
                </a:solidFill>
              </a:rPr>
              <a:t>participate the </a:t>
            </a:r>
            <a:r>
              <a:rPr sz="2800" spc="-5" dirty="0">
                <a:solidFill>
                  <a:srgbClr val="000000"/>
                </a:solidFill>
              </a:rPr>
              <a:t>Summer </a:t>
            </a:r>
            <a:r>
              <a:rPr sz="2800" spc="-15" dirty="0">
                <a:solidFill>
                  <a:srgbClr val="000000"/>
                </a:solidFill>
              </a:rPr>
              <a:t>Research</a:t>
            </a:r>
            <a:r>
              <a:rPr sz="2800" spc="-4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Internship</a:t>
            </a:r>
            <a:endParaRPr sz="2800"/>
          </a:p>
          <a:p>
            <a:pPr marL="240665">
              <a:lnSpc>
                <a:spcPct val="100000"/>
              </a:lnSpc>
              <a:spcBef>
                <a:spcPts val="335"/>
              </a:spcBef>
            </a:pPr>
            <a:r>
              <a:rPr sz="2800" spc="5" dirty="0">
                <a:solidFill>
                  <a:srgbClr val="000000"/>
                </a:solidFill>
                <a:latin typeface="KaiTi"/>
                <a:cs typeface="KaiTi"/>
              </a:rPr>
              <a:t>暑期研究實</a:t>
            </a:r>
            <a:r>
              <a:rPr sz="2800" spc="-5" dirty="0">
                <a:solidFill>
                  <a:srgbClr val="000000"/>
                </a:solidFill>
                <a:latin typeface="KaiTi"/>
                <a:cs typeface="KaiTi"/>
              </a:rPr>
              <a:t>習</a:t>
            </a:r>
            <a:r>
              <a:rPr sz="2800" spc="-740" dirty="0">
                <a:solidFill>
                  <a:srgbClr val="000000"/>
                </a:solidFill>
                <a:latin typeface="KaiTi"/>
                <a:cs typeface="KaiTi"/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in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their</a:t>
            </a:r>
            <a:r>
              <a:rPr sz="2800" spc="-100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1</a:t>
            </a:r>
            <a:r>
              <a:rPr sz="2775" baseline="25525" dirty="0">
                <a:solidFill>
                  <a:srgbClr val="FF0000"/>
                </a:solidFill>
              </a:rPr>
              <a:t>st</a:t>
            </a:r>
            <a:r>
              <a:rPr sz="2775" spc="-135" baseline="2552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and </a:t>
            </a:r>
            <a:r>
              <a:rPr sz="2800" spc="5" dirty="0">
                <a:solidFill>
                  <a:srgbClr val="FF0000"/>
                </a:solidFill>
              </a:rPr>
              <a:t>2</a:t>
            </a:r>
            <a:r>
              <a:rPr sz="2775" spc="7" baseline="25525" dirty="0">
                <a:solidFill>
                  <a:srgbClr val="FF0000"/>
                </a:solidFill>
              </a:rPr>
              <a:t>nd</a:t>
            </a:r>
            <a:r>
              <a:rPr sz="2775" spc="-82" baseline="25525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years</a:t>
            </a:r>
            <a:r>
              <a:rPr sz="2800" spc="-114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with</a:t>
            </a:r>
            <a:r>
              <a:rPr sz="2800" spc="-65" dirty="0">
                <a:solidFill>
                  <a:srgbClr val="000000"/>
                </a:solidFill>
              </a:rPr>
              <a:t> </a:t>
            </a:r>
            <a:r>
              <a:rPr sz="2800" spc="5" dirty="0">
                <a:solidFill>
                  <a:srgbClr val="000000"/>
                </a:solidFill>
              </a:rPr>
              <a:t>financial</a:t>
            </a:r>
            <a:r>
              <a:rPr sz="2800" spc="-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support</a:t>
            </a:r>
            <a:endParaRPr sz="28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092" y="1922824"/>
            <a:ext cx="11428730" cy="309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 algn="just">
              <a:lnSpc>
                <a:spcPct val="11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30" dirty="0">
                <a:solidFill>
                  <a:srgbClr val="FF0000"/>
                </a:solidFill>
                <a:latin typeface="Constantia"/>
                <a:cs typeface="Constantia"/>
              </a:rPr>
              <a:t>More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than </a:t>
            </a:r>
            <a:r>
              <a:rPr sz="2800" spc="-10" dirty="0">
                <a:solidFill>
                  <a:srgbClr val="FF0000"/>
                </a:solidFill>
                <a:latin typeface="Constantia"/>
                <a:cs typeface="Constantia"/>
              </a:rPr>
              <a:t>30-40% </a:t>
            </a:r>
            <a:r>
              <a:rPr sz="2800" spc="-5" dirty="0">
                <a:latin typeface="Constantia"/>
                <a:cs typeface="Constantia"/>
              </a:rPr>
              <a:t>of students join </a:t>
            </a:r>
            <a:r>
              <a:rPr sz="2800" spc="-20" dirty="0">
                <a:latin typeface="Constantia"/>
                <a:cs typeface="Constantia"/>
              </a:rPr>
              <a:t>oversea </a:t>
            </a:r>
            <a:r>
              <a:rPr sz="2800" spc="-25" dirty="0">
                <a:latin typeface="Constantia"/>
                <a:cs typeface="Constantia"/>
              </a:rPr>
              <a:t>exchange </a:t>
            </a:r>
            <a:r>
              <a:rPr sz="2800" spc="-20" dirty="0">
                <a:latin typeface="Constantia"/>
                <a:cs typeface="Constantia"/>
              </a:rPr>
              <a:t>program, </a:t>
            </a:r>
            <a:r>
              <a:rPr sz="2800" spc="-5" dirty="0">
                <a:latin typeface="Constantia"/>
                <a:cs typeface="Constantia"/>
              </a:rPr>
              <a:t>local  </a:t>
            </a:r>
            <a:r>
              <a:rPr sz="2800" spc="-10" dirty="0">
                <a:latin typeface="Constantia"/>
                <a:cs typeface="Constantia"/>
              </a:rPr>
              <a:t>teaching </a:t>
            </a:r>
            <a:r>
              <a:rPr sz="2800" spc="-5" dirty="0">
                <a:latin typeface="Constantia"/>
                <a:cs typeface="Constantia"/>
              </a:rPr>
              <a:t>assistant, and other </a:t>
            </a:r>
            <a:r>
              <a:rPr sz="2800" spc="-10" dirty="0">
                <a:latin typeface="Constantia"/>
                <a:cs typeface="Constantia"/>
              </a:rPr>
              <a:t>internships </a:t>
            </a:r>
            <a:r>
              <a:rPr sz="2800" spc="-5" dirty="0">
                <a:latin typeface="Constantia"/>
                <a:cs typeface="Constantia"/>
              </a:rPr>
              <a:t>such as </a:t>
            </a:r>
            <a:r>
              <a:rPr sz="2800" spc="-10" dirty="0">
                <a:latin typeface="Constantia"/>
                <a:cs typeface="Constantia"/>
              </a:rPr>
              <a:t>HK</a:t>
            </a:r>
            <a:r>
              <a:rPr sz="2800" spc="-47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observatory, </a:t>
            </a:r>
            <a:r>
              <a:rPr sz="2800" spc="-10" dirty="0">
                <a:latin typeface="Constantia"/>
                <a:cs typeface="Constantia"/>
              </a:rPr>
              <a:t>Science  </a:t>
            </a:r>
            <a:r>
              <a:rPr sz="2800" spc="-15" dirty="0">
                <a:latin typeface="Constantia"/>
                <a:cs typeface="Constantia"/>
              </a:rPr>
              <a:t>Museum </a:t>
            </a:r>
            <a:r>
              <a:rPr sz="2800" spc="-5" dirty="0">
                <a:latin typeface="Constantia"/>
                <a:cs typeface="Constantia"/>
              </a:rPr>
              <a:t>in </a:t>
            </a:r>
            <a:r>
              <a:rPr sz="2800" spc="5" dirty="0">
                <a:solidFill>
                  <a:srgbClr val="FF0000"/>
                </a:solidFill>
                <a:latin typeface="Constantia"/>
                <a:cs typeface="Constantia"/>
              </a:rPr>
              <a:t>2</a:t>
            </a:r>
            <a:r>
              <a:rPr sz="2775" spc="7" baseline="25525" dirty="0">
                <a:solidFill>
                  <a:srgbClr val="FF0000"/>
                </a:solidFill>
                <a:latin typeface="Constantia"/>
                <a:cs typeface="Constantia"/>
              </a:rPr>
              <a:t>nd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and 3</a:t>
            </a:r>
            <a:r>
              <a:rPr sz="2775" spc="-7" baseline="25525" dirty="0">
                <a:solidFill>
                  <a:srgbClr val="FF0000"/>
                </a:solidFill>
                <a:latin typeface="Constantia"/>
                <a:cs typeface="Constantia"/>
              </a:rPr>
              <a:t>rd</a:t>
            </a:r>
            <a:r>
              <a:rPr sz="2775" spc="-352" baseline="255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onstantia"/>
                <a:cs typeface="Constantia"/>
              </a:rPr>
              <a:t>years</a:t>
            </a:r>
            <a:endParaRPr sz="28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endParaRPr sz="2900" dirty="0">
              <a:latin typeface="Times New Roman"/>
              <a:cs typeface="Times New Roman"/>
            </a:endParaRPr>
          </a:p>
          <a:p>
            <a:pPr marL="241300" marR="22860" indent="-228600">
              <a:lnSpc>
                <a:spcPct val="110000"/>
              </a:lnSpc>
              <a:spcBef>
                <a:spcPts val="23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30" dirty="0">
                <a:solidFill>
                  <a:srgbClr val="FF0000"/>
                </a:solidFill>
                <a:latin typeface="Constantia"/>
                <a:cs typeface="Constantia"/>
              </a:rPr>
              <a:t>More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than </a:t>
            </a:r>
            <a:r>
              <a:rPr sz="2800" spc="-10" dirty="0">
                <a:solidFill>
                  <a:srgbClr val="FF0000"/>
                </a:solidFill>
                <a:latin typeface="Constantia"/>
                <a:cs typeface="Constantia"/>
              </a:rPr>
              <a:t>40% </a:t>
            </a:r>
            <a:r>
              <a:rPr sz="2800" spc="-5" dirty="0">
                <a:latin typeface="Constantia"/>
                <a:cs typeface="Constantia"/>
              </a:rPr>
              <a:t>of students join </a:t>
            </a:r>
            <a:r>
              <a:rPr sz="2800" spc="-20" dirty="0">
                <a:latin typeface="Constantia"/>
                <a:cs typeface="Constantia"/>
              </a:rPr>
              <a:t>university/college </a:t>
            </a:r>
            <a:r>
              <a:rPr sz="2800" spc="-25" dirty="0">
                <a:latin typeface="Constantia"/>
                <a:cs typeface="Constantia"/>
              </a:rPr>
              <a:t>exchange </a:t>
            </a:r>
            <a:r>
              <a:rPr sz="2800" spc="-20" dirty="0">
                <a:latin typeface="Constantia"/>
                <a:cs typeface="Constantia"/>
              </a:rPr>
              <a:t>program</a:t>
            </a:r>
            <a:r>
              <a:rPr sz="2800" spc="-44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and  </a:t>
            </a:r>
            <a:r>
              <a:rPr sz="2800" spc="-15" dirty="0">
                <a:latin typeface="Constantia"/>
                <a:cs typeface="Constantia"/>
              </a:rPr>
              <a:t>co-op</a:t>
            </a:r>
            <a:r>
              <a:rPr sz="2800" spc="-18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program</a:t>
            </a:r>
            <a:endParaRPr sz="2800" dirty="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92" y="5758732"/>
            <a:ext cx="11059795" cy="882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All</a:t>
            </a:r>
            <a:r>
              <a:rPr sz="2800" spc="-4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onstantia"/>
                <a:cs typeface="Constantia"/>
              </a:rPr>
              <a:t>students</a:t>
            </a:r>
            <a:r>
              <a:rPr sz="2800" spc="-9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spend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Constantia"/>
                <a:cs typeface="Constantia"/>
              </a:rPr>
              <a:t>at</a:t>
            </a:r>
            <a:r>
              <a:rPr sz="2800" spc="-7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Constantia"/>
                <a:cs typeface="Constantia"/>
              </a:rPr>
              <a:t>least</a:t>
            </a:r>
            <a:r>
              <a:rPr sz="2800" spc="-12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-5" dirty="0">
                <a:solidFill>
                  <a:srgbClr val="0000FF"/>
                </a:solidFill>
                <a:latin typeface="Constantia"/>
                <a:cs typeface="Constantia"/>
              </a:rPr>
              <a:t>one</a:t>
            </a:r>
            <a:r>
              <a:rPr sz="2800" spc="-13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0000FF"/>
                </a:solidFill>
                <a:latin typeface="Constantia"/>
                <a:cs typeface="Constantia"/>
              </a:rPr>
              <a:t>semester</a:t>
            </a:r>
            <a:r>
              <a:rPr sz="2800" spc="-10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800" spc="5" dirty="0">
                <a:solidFill>
                  <a:srgbClr val="0000FF"/>
                </a:solidFill>
                <a:latin typeface="KaiTi"/>
                <a:cs typeface="KaiTi"/>
              </a:rPr>
              <a:t>一學</a:t>
            </a:r>
            <a:r>
              <a:rPr sz="2800" spc="680" dirty="0">
                <a:solidFill>
                  <a:srgbClr val="0000FF"/>
                </a:solidFill>
                <a:latin typeface="KaiTi"/>
                <a:cs typeface="KaiTi"/>
              </a:rPr>
              <a:t>期</a:t>
            </a:r>
            <a:r>
              <a:rPr sz="2800" spc="-5" dirty="0">
                <a:latin typeface="Constantia"/>
                <a:cs typeface="Constantia"/>
              </a:rPr>
              <a:t>in</a:t>
            </a:r>
            <a:r>
              <a:rPr sz="2800" spc="-114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conducting</a:t>
            </a:r>
            <a:r>
              <a:rPr sz="2800" spc="-60" dirty="0">
                <a:latin typeface="Constantia"/>
                <a:cs typeface="Constantia"/>
              </a:rPr>
              <a:t> </a:t>
            </a:r>
            <a:r>
              <a:rPr sz="2800" spc="-15" dirty="0">
                <a:latin typeface="Constantia"/>
                <a:cs typeface="Constantia"/>
              </a:rPr>
              <a:t>research</a:t>
            </a:r>
            <a:endParaRPr sz="2800">
              <a:latin typeface="Constantia"/>
              <a:cs typeface="Constantia"/>
            </a:endParaRPr>
          </a:p>
          <a:p>
            <a:pPr marR="135255" algn="r">
              <a:lnSpc>
                <a:spcPct val="100000"/>
              </a:lnSpc>
              <a:spcBef>
                <a:spcPts val="1989"/>
              </a:spcBef>
            </a:pPr>
            <a:r>
              <a:rPr sz="1200" spc="-20" dirty="0">
                <a:solidFill>
                  <a:srgbClr val="8A8A8A"/>
                </a:solidFill>
                <a:latin typeface="Constantia"/>
                <a:cs typeface="Constantia"/>
              </a:rPr>
              <a:t>13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29945" y="96348"/>
            <a:ext cx="4702175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10" dirty="0">
                <a:solidFill>
                  <a:srgbClr val="000000"/>
                </a:solidFill>
              </a:rPr>
              <a:t>Science</a:t>
            </a:r>
            <a:r>
              <a:rPr sz="3200" spc="-110" dirty="0">
                <a:solidFill>
                  <a:srgbClr val="000000"/>
                </a:solidFill>
              </a:rPr>
              <a:t> </a:t>
            </a:r>
            <a:r>
              <a:rPr sz="3200" spc="10" dirty="0">
                <a:solidFill>
                  <a:srgbClr val="000000"/>
                </a:solidFill>
                <a:latin typeface="KaiTi"/>
                <a:cs typeface="KaiTi"/>
              </a:rPr>
              <a:t>大類</a:t>
            </a:r>
            <a:r>
              <a:rPr sz="3200" dirty="0">
                <a:solidFill>
                  <a:srgbClr val="000000"/>
                </a:solidFill>
                <a:latin typeface="KaiTi"/>
                <a:cs typeface="KaiTi"/>
              </a:rPr>
              <a:t>收</a:t>
            </a:r>
            <a:r>
              <a:rPr sz="3200" spc="750" dirty="0">
                <a:solidFill>
                  <a:srgbClr val="000000"/>
                </a:solidFill>
                <a:latin typeface="KaiTi"/>
                <a:cs typeface="KaiTi"/>
              </a:rPr>
              <a:t>生</a:t>
            </a:r>
            <a:r>
              <a:rPr sz="3200" spc="50" dirty="0">
                <a:solidFill>
                  <a:srgbClr val="000000"/>
                </a:solidFill>
              </a:rPr>
              <a:t>(JS</a:t>
            </a:r>
            <a:r>
              <a:rPr sz="3200" spc="-35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4601)</a:t>
            </a:r>
            <a:endParaRPr sz="32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6107" y="800873"/>
            <a:ext cx="5298440" cy="1238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953895">
              <a:lnSpc>
                <a:spcPct val="99300"/>
              </a:lnSpc>
            </a:pPr>
            <a:r>
              <a:rPr sz="2000" b="1" dirty="0">
                <a:latin typeface="Constantia"/>
                <a:cs typeface="Constantia"/>
              </a:rPr>
              <a:t>4</a:t>
            </a:r>
            <a:r>
              <a:rPr sz="2000" b="1" spc="-15" dirty="0">
                <a:latin typeface="Constantia"/>
                <a:cs typeface="Constantia"/>
              </a:rPr>
              <a:t> </a:t>
            </a:r>
            <a:r>
              <a:rPr sz="2000" b="1" spc="-20" dirty="0">
                <a:latin typeface="Constantia"/>
                <a:cs typeface="Constantia"/>
              </a:rPr>
              <a:t>Core</a:t>
            </a:r>
            <a:r>
              <a:rPr sz="2000" b="1" spc="-55" dirty="0">
                <a:latin typeface="Constantia"/>
                <a:cs typeface="Constantia"/>
              </a:rPr>
              <a:t> </a:t>
            </a:r>
            <a:r>
              <a:rPr sz="2000" b="1" dirty="0">
                <a:latin typeface="Constantia"/>
                <a:cs typeface="Constantia"/>
              </a:rPr>
              <a:t>Subjects</a:t>
            </a:r>
            <a:r>
              <a:rPr sz="2000" b="1" spc="-95" dirty="0">
                <a:latin typeface="Constantia"/>
                <a:cs typeface="Constantia"/>
              </a:rPr>
              <a:t> </a:t>
            </a:r>
            <a:r>
              <a:rPr sz="2000" b="1" spc="15" dirty="0">
                <a:latin typeface="KaiTi"/>
                <a:cs typeface="KaiTi"/>
              </a:rPr>
              <a:t>核心</a:t>
            </a:r>
            <a:r>
              <a:rPr sz="2000" b="1" spc="5" dirty="0">
                <a:latin typeface="KaiTi"/>
                <a:cs typeface="KaiTi"/>
              </a:rPr>
              <a:t>科</a:t>
            </a:r>
            <a:r>
              <a:rPr sz="2000" b="1" spc="-5" dirty="0">
                <a:latin typeface="KaiTi"/>
                <a:cs typeface="KaiTi"/>
              </a:rPr>
              <a:t>目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3 </a:t>
            </a:r>
            <a:r>
              <a:rPr sz="2000" spc="-5" dirty="0">
                <a:latin typeface="Constantia"/>
                <a:cs typeface="Constantia"/>
              </a:rPr>
              <a:t>in </a:t>
            </a:r>
            <a:r>
              <a:rPr sz="2000" dirty="0">
                <a:latin typeface="Constantia"/>
                <a:cs typeface="Constantia"/>
              </a:rPr>
              <a:t>Chinese </a:t>
            </a:r>
            <a:r>
              <a:rPr sz="2000" spc="-5" dirty="0">
                <a:latin typeface="Constantia"/>
                <a:cs typeface="Constantia"/>
              </a:rPr>
              <a:t>and</a:t>
            </a:r>
            <a:r>
              <a:rPr sz="2000" spc="-2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English 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2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Mathematics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Attained </a:t>
            </a:r>
            <a:r>
              <a:rPr sz="2000" spc="-5" dirty="0">
                <a:latin typeface="Constantia"/>
                <a:cs typeface="Constantia"/>
              </a:rPr>
              <a:t>in Citizenship and Social</a:t>
            </a:r>
            <a:r>
              <a:rPr sz="2000" spc="-18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Development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107" y="2322896"/>
            <a:ext cx="10458450" cy="2764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sz="2000" b="1" dirty="0">
                <a:latin typeface="Constantia"/>
                <a:cs typeface="Constantia"/>
              </a:rPr>
              <a:t>2</a:t>
            </a:r>
            <a:r>
              <a:rPr sz="2000" b="1" spc="-20" dirty="0">
                <a:latin typeface="Constantia"/>
                <a:cs typeface="Constantia"/>
              </a:rPr>
              <a:t> </a:t>
            </a:r>
            <a:r>
              <a:rPr sz="2000" b="1" spc="-10" dirty="0">
                <a:latin typeface="Constantia"/>
                <a:cs typeface="Constantia"/>
              </a:rPr>
              <a:t>Elective</a:t>
            </a:r>
            <a:r>
              <a:rPr sz="2000" b="1" spc="-85" dirty="0">
                <a:latin typeface="Constantia"/>
                <a:cs typeface="Constantia"/>
              </a:rPr>
              <a:t> </a:t>
            </a:r>
            <a:r>
              <a:rPr sz="2000" b="1" spc="-5" dirty="0">
                <a:latin typeface="Constantia"/>
                <a:cs typeface="Constantia"/>
              </a:rPr>
              <a:t>Subjects</a:t>
            </a:r>
            <a:r>
              <a:rPr sz="2000" b="1" spc="-100" dirty="0">
                <a:latin typeface="Constantia"/>
                <a:cs typeface="Constantia"/>
              </a:rPr>
              <a:t> </a:t>
            </a:r>
            <a:r>
              <a:rPr sz="2000" b="1" spc="15" dirty="0">
                <a:latin typeface="KaiTi"/>
                <a:cs typeface="KaiTi"/>
              </a:rPr>
              <a:t>選修</a:t>
            </a:r>
            <a:r>
              <a:rPr sz="2000" b="1" spc="5" dirty="0">
                <a:latin typeface="KaiTi"/>
                <a:cs typeface="KaiTi"/>
              </a:rPr>
              <a:t>科</a:t>
            </a:r>
            <a:r>
              <a:rPr sz="2000" b="1" spc="-5" dirty="0">
                <a:latin typeface="KaiTi"/>
                <a:cs typeface="KaiTi"/>
              </a:rPr>
              <a:t>目</a:t>
            </a:r>
            <a:endParaRPr sz="2000" dirty="0">
              <a:latin typeface="KaiTi"/>
              <a:cs typeface="KaiTi"/>
            </a:endParaRPr>
          </a:p>
          <a:p>
            <a:pPr marL="12700" marR="1935480">
              <a:lnSpc>
                <a:spcPts val="2440"/>
              </a:lnSpc>
              <a:spcBef>
                <a:spcPts val="30"/>
              </a:spcBef>
            </a:pPr>
            <a:r>
              <a:rPr sz="2000" spc="-5" dirty="0">
                <a:latin typeface="Constantia"/>
                <a:cs typeface="Constantia"/>
              </a:rPr>
              <a:t>1st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-</a:t>
            </a:r>
            <a:r>
              <a:rPr sz="2000" spc="5" dirty="0">
                <a:latin typeface="Constantia"/>
                <a:cs typeface="Constantia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3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any</a:t>
            </a:r>
            <a:r>
              <a:rPr sz="2000" spc="-5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ONE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subject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from</a:t>
            </a:r>
            <a:r>
              <a:rPr sz="2000" spc="-5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Biology</a:t>
            </a:r>
            <a:r>
              <a:rPr sz="2000" spc="-6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/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Chemistry</a:t>
            </a:r>
            <a:r>
              <a:rPr sz="2000" spc="-7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/</a:t>
            </a:r>
            <a:r>
              <a:rPr sz="2000" spc="-10" dirty="0">
                <a:latin typeface="Constantia"/>
                <a:cs typeface="Constantia"/>
              </a:rPr>
              <a:t> Physics</a:t>
            </a:r>
            <a:r>
              <a:rPr sz="2000" spc="-4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/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M1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or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M2  2nd -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</a:t>
            </a:r>
            <a:r>
              <a:rPr sz="2000" spc="-2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3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any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ONE</a:t>
            </a:r>
            <a:r>
              <a:rPr sz="2000" spc="-5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subject</a:t>
            </a:r>
            <a:r>
              <a:rPr sz="2000" spc="-7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4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Category</a:t>
            </a:r>
            <a:r>
              <a:rPr sz="2000" spc="-11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A</a:t>
            </a:r>
            <a:r>
              <a:rPr sz="2000" spc="-35" dirty="0">
                <a:latin typeface="Constantia"/>
                <a:cs typeface="Constantia"/>
              </a:rPr>
              <a:t> </a:t>
            </a:r>
            <a:r>
              <a:rPr sz="2000" spc="10" dirty="0">
                <a:latin typeface="KaiTi"/>
                <a:cs typeface="KaiTi"/>
              </a:rPr>
              <a:t>甲類</a:t>
            </a:r>
            <a:r>
              <a:rPr sz="2000" dirty="0">
                <a:latin typeface="KaiTi"/>
                <a:cs typeface="KaiTi"/>
              </a:rPr>
              <a:t>科目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2380"/>
              </a:lnSpc>
            </a:pPr>
            <a:r>
              <a:rPr sz="2000" b="1" dirty="0">
                <a:latin typeface="Constantia"/>
                <a:cs typeface="Constantia"/>
              </a:rPr>
              <a:t>Some</a:t>
            </a:r>
            <a:r>
              <a:rPr sz="2000" b="1" spc="-110" dirty="0">
                <a:latin typeface="Constantia"/>
                <a:cs typeface="Constantia"/>
              </a:rPr>
              <a:t> </a:t>
            </a:r>
            <a:r>
              <a:rPr sz="2000" b="1" dirty="0">
                <a:latin typeface="Constantia"/>
                <a:cs typeface="Constantia"/>
              </a:rPr>
              <a:t>subjects</a:t>
            </a:r>
            <a:r>
              <a:rPr sz="2000" b="1" spc="-135" dirty="0">
                <a:latin typeface="Constantia"/>
                <a:cs typeface="Constantia"/>
              </a:rPr>
              <a:t> </a:t>
            </a:r>
            <a:r>
              <a:rPr sz="2000" b="1" spc="-5" dirty="0">
                <a:latin typeface="Constantia"/>
                <a:cs typeface="Constantia"/>
              </a:rPr>
              <a:t>with</a:t>
            </a:r>
            <a:r>
              <a:rPr sz="2000" b="1" spc="-55" dirty="0">
                <a:latin typeface="Constantia"/>
                <a:cs typeface="Constantia"/>
              </a:rPr>
              <a:t> </a:t>
            </a:r>
            <a:r>
              <a:rPr sz="2000" b="1" spc="-15" dirty="0">
                <a:latin typeface="Constantia"/>
                <a:cs typeface="Constantia"/>
              </a:rPr>
              <a:t>Heavier</a:t>
            </a:r>
            <a:r>
              <a:rPr sz="2000" b="1" spc="-135" dirty="0">
                <a:latin typeface="Constantia"/>
                <a:cs typeface="Constantia"/>
              </a:rPr>
              <a:t> </a:t>
            </a:r>
            <a:r>
              <a:rPr sz="2000" b="1" spc="-20" dirty="0">
                <a:latin typeface="Constantia"/>
                <a:cs typeface="Constantia"/>
              </a:rPr>
              <a:t>Weighting</a:t>
            </a:r>
            <a:r>
              <a:rPr sz="2000" b="1" spc="-40" dirty="0">
                <a:latin typeface="Constantia"/>
                <a:cs typeface="Constantia"/>
              </a:rPr>
              <a:t> </a:t>
            </a:r>
            <a:r>
              <a:rPr sz="2000" b="1" spc="15" dirty="0">
                <a:latin typeface="KaiTi"/>
                <a:cs typeface="KaiTi"/>
              </a:rPr>
              <a:t>比重</a:t>
            </a:r>
            <a:endParaRPr sz="2000" dirty="0">
              <a:latin typeface="KaiTi"/>
              <a:cs typeface="KaiTi"/>
            </a:endParaRPr>
          </a:p>
          <a:p>
            <a:pPr marL="12700">
              <a:lnSpc>
                <a:spcPts val="2380"/>
              </a:lnSpc>
            </a:pP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2.0X </a:t>
            </a:r>
            <a:r>
              <a:rPr sz="2000" spc="-20" dirty="0">
                <a:latin typeface="Constantia"/>
                <a:cs typeface="Constantia"/>
              </a:rPr>
              <a:t>Biology, Chemistry, </a:t>
            </a:r>
            <a:r>
              <a:rPr sz="2000" spc="-10" dirty="0">
                <a:latin typeface="Constantia"/>
                <a:cs typeface="Constantia"/>
              </a:rPr>
              <a:t>Physics, </a:t>
            </a:r>
            <a:r>
              <a:rPr sz="2000" spc="-5" dirty="0">
                <a:latin typeface="Constantia"/>
                <a:cs typeface="Constantia"/>
              </a:rPr>
              <a:t>Mathematics, </a:t>
            </a:r>
            <a:r>
              <a:rPr sz="2000" dirty="0">
                <a:latin typeface="Constantia"/>
                <a:cs typeface="Constantia"/>
              </a:rPr>
              <a:t>M1 </a:t>
            </a:r>
            <a:r>
              <a:rPr sz="2000" spc="-5" dirty="0">
                <a:latin typeface="Constantia"/>
                <a:cs typeface="Constantia"/>
              </a:rPr>
              <a:t>or</a:t>
            </a:r>
            <a:r>
              <a:rPr sz="2000" spc="-18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M2</a:t>
            </a:r>
          </a:p>
          <a:p>
            <a:pPr marL="12700" marR="5080" indent="-635">
              <a:lnSpc>
                <a:spcPct val="100000"/>
              </a:lnSpc>
            </a:pP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1.5X </a:t>
            </a:r>
            <a:r>
              <a:rPr lang="en-US" sz="2000" spc="-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English</a:t>
            </a:r>
            <a:r>
              <a:rPr lang="en-US" sz="2000" spc="-5" dirty="0">
                <a:latin typeface="Constantia"/>
                <a:cs typeface="Constantia"/>
              </a:rPr>
              <a:t> OR Mathematics</a:t>
            </a:r>
            <a:r>
              <a:rPr sz="2000" spc="-5" dirty="0">
                <a:latin typeface="Constantia"/>
                <a:cs typeface="Constantia"/>
              </a:rPr>
              <a:t>, </a:t>
            </a:r>
            <a:r>
              <a:rPr sz="2000" spc="-10" dirty="0">
                <a:latin typeface="Constantia"/>
                <a:cs typeface="Constantia"/>
              </a:rPr>
              <a:t>Economics, </a:t>
            </a:r>
            <a:r>
              <a:rPr sz="2000" spc="-30" dirty="0">
                <a:latin typeface="Constantia"/>
                <a:cs typeface="Constantia"/>
              </a:rPr>
              <a:t>Geography, </a:t>
            </a:r>
            <a:r>
              <a:rPr sz="2000" spc="-5" dirty="0">
                <a:latin typeface="Constantia"/>
                <a:cs typeface="Constantia"/>
              </a:rPr>
              <a:t>Information and Communication </a:t>
            </a:r>
            <a:r>
              <a:rPr sz="2000" spc="-35" dirty="0">
                <a:latin typeface="Constantia"/>
                <a:cs typeface="Constantia"/>
              </a:rPr>
              <a:t>Technology,  </a:t>
            </a:r>
            <a:r>
              <a:rPr sz="2000" spc="-15" dirty="0">
                <a:latin typeface="Constantia"/>
                <a:cs typeface="Constantia"/>
              </a:rPr>
              <a:t>Technology </a:t>
            </a:r>
            <a:r>
              <a:rPr sz="2000" spc="-5" dirty="0">
                <a:latin typeface="Constantia"/>
                <a:cs typeface="Constantia"/>
              </a:rPr>
              <a:t>and Living </a:t>
            </a:r>
            <a:r>
              <a:rPr sz="2000" spc="-15" dirty="0">
                <a:latin typeface="Constantia"/>
                <a:cs typeface="Constantia"/>
              </a:rPr>
              <a:t>(Food </a:t>
            </a:r>
            <a:r>
              <a:rPr sz="2000" spc="-10" dirty="0">
                <a:latin typeface="Constantia"/>
                <a:cs typeface="Constantia"/>
              </a:rPr>
              <a:t>Science </a:t>
            </a:r>
            <a:r>
              <a:rPr sz="2000" dirty="0">
                <a:latin typeface="Constantia"/>
                <a:cs typeface="Constantia"/>
              </a:rPr>
              <a:t>&amp;</a:t>
            </a:r>
            <a:r>
              <a:rPr sz="2000" spc="-270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Technology)</a:t>
            </a:r>
            <a:endParaRPr sz="2000" dirty="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nstantia"/>
                <a:cs typeface="Constantia"/>
              </a:rPr>
              <a:t>(A </a:t>
            </a:r>
            <a:r>
              <a:rPr sz="2000" spc="-5" dirty="0">
                <a:latin typeface="Constantia"/>
                <a:cs typeface="Constantia"/>
              </a:rPr>
              <a:t>maximum of </a:t>
            </a:r>
            <a:r>
              <a:rPr sz="2000" dirty="0">
                <a:latin typeface="Constantia"/>
                <a:cs typeface="Constantia"/>
              </a:rPr>
              <a:t>3 </a:t>
            </a:r>
            <a:r>
              <a:rPr sz="2000" spc="-5" dirty="0">
                <a:latin typeface="Constantia"/>
                <a:cs typeface="Constantia"/>
              </a:rPr>
              <a:t>subjects will be </a:t>
            </a:r>
            <a:r>
              <a:rPr sz="2000" spc="-10" dirty="0">
                <a:latin typeface="Constantia"/>
                <a:cs typeface="Constantia"/>
              </a:rPr>
              <a:t>weighed</a:t>
            </a:r>
            <a:r>
              <a:rPr sz="2000" spc="-27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heavier)</a:t>
            </a:r>
            <a:endParaRPr sz="2000" dirty="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362" y="5366416"/>
            <a:ext cx="6447838" cy="1249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latin typeface="Constantia"/>
                <a:cs typeface="Constantia"/>
              </a:rPr>
              <a:t>Bonus </a:t>
            </a:r>
            <a:r>
              <a:rPr sz="2000" b="1" spc="-15" dirty="0">
                <a:latin typeface="Constantia"/>
                <a:cs typeface="Constantia"/>
              </a:rPr>
              <a:t>Point</a:t>
            </a:r>
            <a:r>
              <a:rPr sz="2000" b="1" spc="-215" dirty="0">
                <a:latin typeface="Constantia"/>
                <a:cs typeface="Constantia"/>
              </a:rPr>
              <a:t> </a:t>
            </a:r>
            <a:r>
              <a:rPr sz="2000" b="1" spc="-10" dirty="0">
                <a:latin typeface="Constantia"/>
                <a:cs typeface="Constantia"/>
              </a:rPr>
              <a:t>Arrangement</a:t>
            </a:r>
            <a:endParaRPr sz="2000" dirty="0">
              <a:latin typeface="Constantia"/>
              <a:cs typeface="Constantia"/>
            </a:endParaRPr>
          </a:p>
          <a:p>
            <a:pPr marL="12700" marR="454659">
              <a:lnSpc>
                <a:spcPts val="2440"/>
              </a:lnSpc>
              <a:spcBef>
                <a:spcPts val="45"/>
              </a:spcBef>
            </a:pPr>
            <a:r>
              <a:rPr sz="2000" dirty="0">
                <a:latin typeface="Constantia"/>
                <a:cs typeface="Constantia"/>
              </a:rPr>
              <a:t>6th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and </a:t>
            </a:r>
            <a:r>
              <a:rPr sz="2000" dirty="0">
                <a:latin typeface="Constantia"/>
                <a:cs typeface="Constantia"/>
              </a:rPr>
              <a:t>7th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subjects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4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Category</a:t>
            </a:r>
            <a:r>
              <a:rPr sz="2000" spc="-12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A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or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Category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C </a:t>
            </a:r>
            <a:r>
              <a:rPr lang="en-US" sz="2000" dirty="0">
                <a:latin typeface="Constantia"/>
                <a:cs typeface="Constantia"/>
              </a:rPr>
              <a:t>or </a:t>
            </a:r>
            <a:r>
              <a:rPr lang="en-US" sz="2000" dirty="0" err="1">
                <a:latin typeface="Constantia"/>
                <a:cs typeface="Constantia"/>
              </a:rPr>
              <a:t>ApL</a:t>
            </a:r>
            <a:r>
              <a:rPr sz="200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Outstanding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performance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3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interview</a:t>
            </a:r>
            <a:r>
              <a:rPr sz="2000" spc="-70" dirty="0">
                <a:latin typeface="Constantia"/>
                <a:cs typeface="Constantia"/>
              </a:rPr>
              <a:t> </a:t>
            </a:r>
            <a:r>
              <a:rPr sz="2000" spc="10" dirty="0">
                <a:latin typeface="KaiTi"/>
                <a:cs typeface="KaiTi"/>
              </a:rPr>
              <a:t>面試</a:t>
            </a:r>
            <a:endParaRPr sz="2000" dirty="0">
              <a:latin typeface="KaiTi"/>
              <a:cs typeface="KaiTi"/>
            </a:endParaRPr>
          </a:p>
          <a:p>
            <a:pPr marL="12700">
              <a:lnSpc>
                <a:spcPts val="2315"/>
              </a:lnSpc>
            </a:pPr>
            <a:r>
              <a:rPr sz="2000" spc="-5" dirty="0">
                <a:latin typeface="Constantia"/>
                <a:cs typeface="Constantia"/>
              </a:rPr>
              <a:t>School</a:t>
            </a:r>
            <a:r>
              <a:rPr sz="2000" spc="-2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Principal’s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Nominations</a:t>
            </a:r>
            <a:r>
              <a:rPr sz="2000" spc="-8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(SPN)</a:t>
            </a:r>
            <a:r>
              <a:rPr sz="2000" spc="-20" dirty="0">
                <a:latin typeface="Constantia"/>
                <a:cs typeface="Constantia"/>
              </a:rPr>
              <a:t> </a:t>
            </a:r>
            <a:r>
              <a:rPr sz="2000" spc="10" dirty="0">
                <a:latin typeface="KaiTi"/>
                <a:cs typeface="KaiTi"/>
              </a:rPr>
              <a:t>校長</a:t>
            </a:r>
            <a:r>
              <a:rPr sz="2000" dirty="0">
                <a:latin typeface="KaiTi"/>
                <a:cs typeface="KaiTi"/>
              </a:rPr>
              <a:t>推</a:t>
            </a:r>
            <a:r>
              <a:rPr sz="2000" spc="-15" dirty="0">
                <a:latin typeface="KaiTi"/>
                <a:cs typeface="KaiTi"/>
              </a:rPr>
              <a:t>薦</a:t>
            </a:r>
            <a:r>
              <a:rPr sz="2000" dirty="0">
                <a:latin typeface="KaiTi"/>
                <a:cs typeface="KaiTi"/>
              </a:rPr>
              <a:t>計劃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17500" y="908723"/>
            <a:ext cx="5555615" cy="120078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5400" rIns="0" bIns="0" rtlCol="0">
            <a:spAutoFit/>
          </a:bodyPr>
          <a:lstStyle/>
          <a:p>
            <a:pPr marL="434340" indent="-3429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2400" spc="-5" dirty="0">
                <a:latin typeface="Constantia"/>
                <a:cs typeface="Constantia"/>
              </a:rPr>
              <a:t>Best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5</a:t>
            </a:r>
            <a:endParaRPr sz="2400">
              <a:latin typeface="Constantia"/>
              <a:cs typeface="Constantia"/>
            </a:endParaRPr>
          </a:p>
          <a:p>
            <a:pPr marL="434340" marR="297815" indent="-342900">
              <a:lnSpc>
                <a:spcPct val="100000"/>
              </a:lnSpc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2400" spc="-10" dirty="0">
                <a:latin typeface="Constantia"/>
                <a:cs typeface="Constantia"/>
              </a:rPr>
              <a:t>Declare </a:t>
            </a:r>
            <a:r>
              <a:rPr sz="2400" spc="-15" dirty="0">
                <a:latin typeface="Constantia"/>
                <a:cs typeface="Constantia"/>
              </a:rPr>
              <a:t>Physics </a:t>
            </a:r>
            <a:r>
              <a:rPr sz="2400" dirty="0">
                <a:latin typeface="Constantia"/>
                <a:cs typeface="Constantia"/>
              </a:rPr>
              <a:t>as </a:t>
            </a:r>
            <a:r>
              <a:rPr sz="2400" spc="-5" dirty="0">
                <a:latin typeface="Constantia"/>
                <a:cs typeface="Constantia"/>
              </a:rPr>
              <a:t>major</a:t>
            </a:r>
            <a:r>
              <a:rPr sz="2400" spc="-3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programme  after </a:t>
            </a:r>
            <a:r>
              <a:rPr sz="2400" spc="-5" dirty="0">
                <a:latin typeface="Constantia"/>
                <a:cs typeface="Constantia"/>
              </a:rPr>
              <a:t>admission </a:t>
            </a:r>
            <a:r>
              <a:rPr sz="2400" spc="-10" dirty="0">
                <a:latin typeface="Constantia"/>
                <a:cs typeface="Constantia"/>
              </a:rPr>
              <a:t>into </a:t>
            </a:r>
            <a:r>
              <a:rPr sz="2400" spc="-5" dirty="0">
                <a:latin typeface="Constantia"/>
                <a:cs typeface="Constantia"/>
              </a:rPr>
              <a:t>CUHK</a:t>
            </a:r>
            <a:r>
              <a:rPr sz="2400" spc="-2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Science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20119" y="6438328"/>
            <a:ext cx="1536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A8A8A"/>
                </a:solidFill>
                <a:latin typeface="Constantia"/>
                <a:cs typeface="Constantia"/>
              </a:rPr>
              <a:t>14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6404" y="191401"/>
            <a:ext cx="419862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10" dirty="0">
                <a:solidFill>
                  <a:srgbClr val="000000"/>
                </a:solidFill>
                <a:latin typeface="KaiTi"/>
                <a:cs typeface="KaiTi"/>
              </a:rPr>
              <a:t>理論</a:t>
            </a:r>
            <a:r>
              <a:rPr sz="3200" dirty="0">
                <a:solidFill>
                  <a:srgbClr val="000000"/>
                </a:solidFill>
                <a:latin typeface="KaiTi"/>
                <a:cs typeface="KaiTi"/>
              </a:rPr>
              <a:t>物理</a:t>
            </a:r>
            <a:r>
              <a:rPr sz="3200" spc="-15" dirty="0">
                <a:solidFill>
                  <a:srgbClr val="000000"/>
                </a:solidFill>
                <a:latin typeface="KaiTi"/>
                <a:cs typeface="KaiTi"/>
              </a:rPr>
              <a:t>精</a:t>
            </a:r>
            <a:r>
              <a:rPr sz="3200" spc="765" dirty="0">
                <a:solidFill>
                  <a:srgbClr val="000000"/>
                </a:solidFill>
                <a:latin typeface="KaiTi"/>
                <a:cs typeface="KaiTi"/>
              </a:rPr>
              <a:t>研</a:t>
            </a:r>
            <a:r>
              <a:rPr sz="3200" spc="50" dirty="0">
                <a:solidFill>
                  <a:srgbClr val="000000"/>
                </a:solidFill>
              </a:rPr>
              <a:t>(JS</a:t>
            </a:r>
            <a:r>
              <a:rPr sz="3200" spc="-80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4690)</a:t>
            </a:r>
            <a:endParaRPr sz="3200">
              <a:latin typeface="KaiTi"/>
              <a:cs typeface="KaiT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100" y="1047647"/>
            <a:ext cx="5298440" cy="1245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latin typeface="Constantia"/>
                <a:cs typeface="Constantia"/>
              </a:rPr>
              <a:t>4 </a:t>
            </a:r>
            <a:r>
              <a:rPr sz="2000" b="1" spc="-20" dirty="0">
                <a:latin typeface="Constantia"/>
                <a:cs typeface="Constantia"/>
              </a:rPr>
              <a:t>Core</a:t>
            </a:r>
            <a:r>
              <a:rPr sz="2000" b="1" spc="-135" dirty="0">
                <a:latin typeface="Constantia"/>
                <a:cs typeface="Constantia"/>
              </a:rPr>
              <a:t> </a:t>
            </a:r>
            <a:r>
              <a:rPr sz="2000" b="1" dirty="0">
                <a:latin typeface="Constantia"/>
                <a:cs typeface="Constantia"/>
              </a:rPr>
              <a:t>Subjects</a:t>
            </a:r>
            <a:endParaRPr sz="2000">
              <a:latin typeface="Constantia"/>
              <a:cs typeface="Constantia"/>
            </a:endParaRPr>
          </a:p>
          <a:p>
            <a:pPr marL="12700" marR="1953895">
              <a:lnSpc>
                <a:spcPct val="100000"/>
              </a:lnSpc>
            </a:pP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3 </a:t>
            </a:r>
            <a:r>
              <a:rPr sz="2000" spc="-5" dirty="0">
                <a:latin typeface="Constantia"/>
                <a:cs typeface="Constantia"/>
              </a:rPr>
              <a:t>in </a:t>
            </a:r>
            <a:r>
              <a:rPr sz="2000" dirty="0">
                <a:latin typeface="Constantia"/>
                <a:cs typeface="Constantia"/>
              </a:rPr>
              <a:t>Chinese </a:t>
            </a:r>
            <a:r>
              <a:rPr sz="2000" spc="-5" dirty="0">
                <a:latin typeface="Constantia"/>
                <a:cs typeface="Constantia"/>
              </a:rPr>
              <a:t>and</a:t>
            </a:r>
            <a:r>
              <a:rPr sz="2000" spc="-2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English 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4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Mathematics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Attained </a:t>
            </a:r>
            <a:r>
              <a:rPr sz="2000" spc="-5" dirty="0">
                <a:latin typeface="Constantia"/>
                <a:cs typeface="Constantia"/>
              </a:rPr>
              <a:t>in Citizenship and Social</a:t>
            </a:r>
            <a:r>
              <a:rPr sz="2000" spc="-185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Development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354" y="2571895"/>
            <a:ext cx="10925175" cy="2159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latin typeface="Constantia"/>
                <a:cs typeface="Constantia"/>
              </a:rPr>
              <a:t>2 </a:t>
            </a:r>
            <a:r>
              <a:rPr sz="2000" b="1" spc="-10" dirty="0">
                <a:latin typeface="Constantia"/>
                <a:cs typeface="Constantia"/>
              </a:rPr>
              <a:t>Elective</a:t>
            </a:r>
            <a:r>
              <a:rPr sz="2000" b="1" spc="-120" dirty="0">
                <a:latin typeface="Constantia"/>
                <a:cs typeface="Constantia"/>
              </a:rPr>
              <a:t> </a:t>
            </a:r>
            <a:r>
              <a:rPr sz="2000" b="1" spc="-5" dirty="0">
                <a:latin typeface="Constantia"/>
                <a:cs typeface="Constantia"/>
              </a:rPr>
              <a:t>Subjects</a:t>
            </a:r>
            <a:endParaRPr sz="2000" dirty="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onstantia"/>
                <a:cs typeface="Constantia"/>
              </a:rPr>
              <a:t>1st </a:t>
            </a:r>
            <a:r>
              <a:rPr sz="2000" dirty="0">
                <a:latin typeface="Constantia"/>
                <a:cs typeface="Constantia"/>
              </a:rPr>
              <a:t>-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4 </a:t>
            </a:r>
            <a:r>
              <a:rPr sz="2000" spc="-5" dirty="0">
                <a:latin typeface="Constantia"/>
                <a:cs typeface="Constantia"/>
              </a:rPr>
              <a:t>in</a:t>
            </a:r>
            <a:r>
              <a:rPr sz="2000" spc="-15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Physics</a:t>
            </a:r>
            <a:endParaRPr sz="2000" dirty="0">
              <a:latin typeface="Constantia"/>
              <a:cs typeface="Constantia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Constantia"/>
                <a:cs typeface="Constantia"/>
              </a:rPr>
              <a:t>2nd - </a:t>
            </a:r>
            <a:r>
              <a:rPr sz="2000" spc="-5" dirty="0">
                <a:solidFill>
                  <a:srgbClr val="FF0000"/>
                </a:solidFill>
                <a:latin typeface="Constantia"/>
                <a:cs typeface="Constantia"/>
              </a:rPr>
              <a:t>Level </a:t>
            </a:r>
            <a:r>
              <a:rPr sz="2000" dirty="0">
                <a:solidFill>
                  <a:srgbClr val="FF0000"/>
                </a:solidFill>
                <a:latin typeface="Constantia"/>
                <a:cs typeface="Constantia"/>
              </a:rPr>
              <a:t>3 </a:t>
            </a:r>
            <a:r>
              <a:rPr sz="2000" spc="-5" dirty="0">
                <a:latin typeface="Constantia"/>
                <a:cs typeface="Constantia"/>
              </a:rPr>
              <a:t>in </a:t>
            </a:r>
            <a:r>
              <a:rPr sz="2000" spc="-10" dirty="0">
                <a:latin typeface="Constantia"/>
                <a:cs typeface="Constantia"/>
              </a:rPr>
              <a:t>any </a:t>
            </a:r>
            <a:r>
              <a:rPr sz="2000" spc="-5" dirty="0">
                <a:latin typeface="Constantia"/>
                <a:cs typeface="Constantia"/>
              </a:rPr>
              <a:t>ONE subject </a:t>
            </a:r>
            <a:r>
              <a:rPr sz="2000" spc="-10" dirty="0">
                <a:latin typeface="Constantia"/>
                <a:cs typeface="Constantia"/>
              </a:rPr>
              <a:t>from </a:t>
            </a:r>
            <a:r>
              <a:rPr sz="2000" dirty="0">
                <a:latin typeface="Constantia"/>
                <a:cs typeface="Constantia"/>
              </a:rPr>
              <a:t>M1 </a:t>
            </a:r>
            <a:r>
              <a:rPr sz="2000" spc="-5" dirty="0">
                <a:latin typeface="Constantia"/>
                <a:cs typeface="Constantia"/>
              </a:rPr>
              <a:t>or </a:t>
            </a:r>
            <a:r>
              <a:rPr sz="2000" dirty="0">
                <a:latin typeface="Constantia"/>
                <a:cs typeface="Constantia"/>
              </a:rPr>
              <a:t>M2 </a:t>
            </a:r>
            <a:r>
              <a:rPr sz="2000" spc="-5" dirty="0">
                <a:latin typeface="Constantia"/>
                <a:cs typeface="Constantia"/>
              </a:rPr>
              <a:t>(preferred) </a:t>
            </a:r>
            <a:r>
              <a:rPr sz="2000" dirty="0">
                <a:latin typeface="Constantia"/>
                <a:cs typeface="Constantia"/>
              </a:rPr>
              <a:t>/ Biology / Chemistry / </a:t>
            </a:r>
            <a:r>
              <a:rPr sz="2000" spc="-10" dirty="0">
                <a:latin typeface="Constantia"/>
                <a:cs typeface="Constantia"/>
              </a:rPr>
              <a:t>Economics </a:t>
            </a:r>
            <a:r>
              <a:rPr sz="2000" dirty="0">
                <a:latin typeface="Constantia"/>
                <a:cs typeface="Constantia"/>
              </a:rPr>
              <a:t>/  </a:t>
            </a:r>
            <a:r>
              <a:rPr sz="2000" spc="-10" dirty="0">
                <a:latin typeface="Constantia"/>
                <a:cs typeface="Constantia"/>
              </a:rPr>
              <a:t>Geography</a:t>
            </a:r>
            <a:r>
              <a:rPr sz="2000" spc="-6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/</a:t>
            </a:r>
            <a:r>
              <a:rPr sz="2000" spc="-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Information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and</a:t>
            </a:r>
            <a:r>
              <a:rPr sz="2000" spc="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Communication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Technology</a:t>
            </a:r>
            <a:r>
              <a:rPr sz="2000" spc="-6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/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spc="-15" dirty="0">
                <a:latin typeface="Constantia"/>
                <a:cs typeface="Constantia"/>
              </a:rPr>
              <a:t>Technology</a:t>
            </a:r>
            <a:r>
              <a:rPr sz="2000" spc="-1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and</a:t>
            </a:r>
            <a:r>
              <a:rPr sz="2000" spc="10" dirty="0">
                <a:latin typeface="Constantia"/>
                <a:cs typeface="Constantia"/>
              </a:rPr>
              <a:t> </a:t>
            </a:r>
            <a:r>
              <a:rPr sz="2000" spc="-5" dirty="0">
                <a:latin typeface="Constantia"/>
                <a:cs typeface="Constantia"/>
              </a:rPr>
              <a:t>Living</a:t>
            </a:r>
            <a:r>
              <a:rPr sz="2000" spc="-15" dirty="0">
                <a:latin typeface="Constantia"/>
                <a:cs typeface="Constantia"/>
              </a:rPr>
              <a:t> (Food </a:t>
            </a:r>
            <a:r>
              <a:rPr sz="2000" spc="-10" dirty="0">
                <a:latin typeface="Constantia"/>
                <a:cs typeface="Constantia"/>
              </a:rPr>
              <a:t>Science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&amp;  </a:t>
            </a:r>
            <a:r>
              <a:rPr sz="2000" spc="-15" dirty="0">
                <a:latin typeface="Constantia"/>
                <a:cs typeface="Constantia"/>
              </a:rPr>
              <a:t>Technology)</a:t>
            </a:r>
            <a:endParaRPr sz="20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onstantia"/>
                <a:cs typeface="Constantia"/>
              </a:rPr>
              <a:t>Some</a:t>
            </a:r>
            <a:r>
              <a:rPr sz="2000" b="1" spc="-110" dirty="0">
                <a:latin typeface="Constantia"/>
                <a:cs typeface="Constantia"/>
              </a:rPr>
              <a:t> </a:t>
            </a:r>
            <a:r>
              <a:rPr sz="2000" b="1" dirty="0">
                <a:latin typeface="Constantia"/>
                <a:cs typeface="Constantia"/>
              </a:rPr>
              <a:t>subjects</a:t>
            </a:r>
            <a:r>
              <a:rPr sz="2000" b="1" spc="-140" dirty="0">
                <a:latin typeface="Constantia"/>
                <a:cs typeface="Constantia"/>
              </a:rPr>
              <a:t> </a:t>
            </a:r>
            <a:r>
              <a:rPr sz="2000" b="1" spc="-5" dirty="0">
                <a:latin typeface="Constantia"/>
                <a:cs typeface="Constantia"/>
              </a:rPr>
              <a:t>with</a:t>
            </a:r>
            <a:r>
              <a:rPr sz="2000" b="1" spc="-60" dirty="0">
                <a:latin typeface="Constantia"/>
                <a:cs typeface="Constantia"/>
              </a:rPr>
              <a:t> </a:t>
            </a:r>
            <a:r>
              <a:rPr sz="2000" b="1" spc="-15" dirty="0">
                <a:latin typeface="Constantia"/>
                <a:cs typeface="Constantia"/>
              </a:rPr>
              <a:t>Heavier</a:t>
            </a:r>
            <a:r>
              <a:rPr sz="2000" b="1" spc="-140" dirty="0">
                <a:latin typeface="Constantia"/>
                <a:cs typeface="Constantia"/>
              </a:rPr>
              <a:t> </a:t>
            </a:r>
            <a:r>
              <a:rPr sz="2000" b="1" spc="-20" dirty="0">
                <a:latin typeface="Constantia"/>
                <a:cs typeface="Constantia"/>
              </a:rPr>
              <a:t>Weighting</a:t>
            </a:r>
            <a:endParaRPr sz="2000" dirty="0">
              <a:latin typeface="Constantia"/>
              <a:cs typeface="Constant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75781" y="1159078"/>
            <a:ext cx="5418455" cy="1200785"/>
          </a:xfrm>
          <a:custGeom>
            <a:avLst/>
            <a:gdLst/>
            <a:ahLst/>
            <a:cxnLst/>
            <a:rect l="l" t="t" r="r" b="b"/>
            <a:pathLst>
              <a:path w="5418455" h="1200785">
                <a:moveTo>
                  <a:pt x="0" y="0"/>
                </a:moveTo>
                <a:lnTo>
                  <a:pt x="5418328" y="0"/>
                </a:lnTo>
                <a:lnTo>
                  <a:pt x="5418328" y="1200327"/>
                </a:lnTo>
                <a:lnTo>
                  <a:pt x="0" y="1200327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67223" y="1184990"/>
            <a:ext cx="5126990" cy="1112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 indent="-571500">
              <a:lnSpc>
                <a:spcPct val="100000"/>
              </a:lnSpc>
              <a:buFont typeface="Arial"/>
              <a:buChar char="•"/>
              <a:tabLst>
                <a:tab pos="570865" algn="l"/>
                <a:tab pos="571500" algn="l"/>
              </a:tabLst>
            </a:pPr>
            <a:r>
              <a:rPr sz="2400" spc="-5" dirty="0">
                <a:latin typeface="Constantia"/>
                <a:cs typeface="Constantia"/>
              </a:rPr>
              <a:t>Best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5</a:t>
            </a:r>
            <a:endParaRPr sz="2400">
              <a:latin typeface="Constantia"/>
              <a:cs typeface="Constantia"/>
            </a:endParaRPr>
          </a:p>
          <a:p>
            <a:pPr marL="571500" marR="5080" indent="-571500">
              <a:lnSpc>
                <a:spcPct val="100000"/>
              </a:lnSpc>
              <a:buFont typeface="Arial"/>
              <a:buChar char="•"/>
              <a:tabLst>
                <a:tab pos="570865" algn="l"/>
                <a:tab pos="571500" algn="l"/>
              </a:tabLst>
            </a:pPr>
            <a:r>
              <a:rPr sz="2400" spc="-10" dirty="0">
                <a:latin typeface="Constantia"/>
                <a:cs typeface="Constantia"/>
              </a:rPr>
              <a:t>Direct </a:t>
            </a:r>
            <a:r>
              <a:rPr sz="2400" spc="-5" dirty="0">
                <a:latin typeface="Constantia"/>
                <a:cs typeface="Constantia"/>
              </a:rPr>
              <a:t>admission </a:t>
            </a:r>
            <a:r>
              <a:rPr sz="2400" spc="-20" dirty="0">
                <a:latin typeface="Constantia"/>
                <a:cs typeface="Constantia"/>
              </a:rPr>
              <a:t>to </a:t>
            </a:r>
            <a:r>
              <a:rPr sz="2400" spc="-5" dirty="0">
                <a:latin typeface="Constantia"/>
                <a:cs typeface="Constantia"/>
              </a:rPr>
              <a:t>CUHK</a:t>
            </a:r>
            <a:r>
              <a:rPr sz="2400" spc="-24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Physics  </a:t>
            </a:r>
            <a:r>
              <a:rPr sz="2400" dirty="0">
                <a:latin typeface="Constantia"/>
                <a:cs typeface="Constantia"/>
              </a:rPr>
              <a:t>via</a:t>
            </a:r>
            <a:r>
              <a:rPr sz="2400" spc="-150" dirty="0">
                <a:latin typeface="Constantia"/>
                <a:cs typeface="Constantia"/>
              </a:rPr>
              <a:t> </a:t>
            </a:r>
            <a:r>
              <a:rPr sz="2400" spc="-40" dirty="0">
                <a:latin typeface="Constantia"/>
                <a:cs typeface="Constantia"/>
              </a:rPr>
              <a:t>JUPAS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05895" y="6463579"/>
            <a:ext cx="1803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18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1AB9B5-341F-BBCD-A18B-66CD6D4EF5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213916"/>
              </p:ext>
            </p:extLst>
          </p:nvPr>
        </p:nvGraphicFramePr>
        <p:xfrm>
          <a:off x="1219200" y="4909389"/>
          <a:ext cx="9344160" cy="15272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6582">
                  <a:extLst>
                    <a:ext uri="{9D8B030D-6E8A-4147-A177-3AD203B41FA5}">
                      <a16:colId xmlns:a16="http://schemas.microsoft.com/office/drawing/2014/main" val="1745796728"/>
                    </a:ext>
                  </a:extLst>
                </a:gridCol>
                <a:gridCol w="1663575">
                  <a:extLst>
                    <a:ext uri="{9D8B030D-6E8A-4147-A177-3AD203B41FA5}">
                      <a16:colId xmlns:a16="http://schemas.microsoft.com/office/drawing/2014/main" val="507217928"/>
                    </a:ext>
                  </a:extLst>
                </a:gridCol>
                <a:gridCol w="1978683">
                  <a:extLst>
                    <a:ext uri="{9D8B030D-6E8A-4147-A177-3AD203B41FA5}">
                      <a16:colId xmlns:a16="http://schemas.microsoft.com/office/drawing/2014/main" val="2299643791"/>
                    </a:ext>
                  </a:extLst>
                </a:gridCol>
                <a:gridCol w="2190403">
                  <a:extLst>
                    <a:ext uri="{9D8B030D-6E8A-4147-A177-3AD203B41FA5}">
                      <a16:colId xmlns:a16="http://schemas.microsoft.com/office/drawing/2014/main" val="634867114"/>
                    </a:ext>
                  </a:extLst>
                </a:gridCol>
                <a:gridCol w="1874917">
                  <a:extLst>
                    <a:ext uri="{9D8B030D-6E8A-4147-A177-3AD203B41FA5}">
                      <a16:colId xmlns:a16="http://schemas.microsoft.com/office/drawing/2014/main" val="1136171966"/>
                    </a:ext>
                  </a:extLst>
                </a:gridCol>
              </a:tblGrid>
              <a:tr h="824608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HKDSE</a:t>
                      </a:r>
                    </a:p>
                    <a:p>
                      <a:pPr marL="334010">
                        <a:lnSpc>
                          <a:spcPct val="100000"/>
                        </a:lnSpc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Subject</a:t>
                      </a:r>
                      <a:endParaRPr lang="en-US" sz="2000" spc="-5" dirty="0">
                        <a:solidFill>
                          <a:schemeClr val="tx1"/>
                        </a:solidFill>
                        <a:latin typeface="Constantia"/>
                        <a:ea typeface="+mn-ea"/>
                        <a:cs typeface="Constant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Physics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Mathematics  and M1/M2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English/Chinese  Language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Other Subjects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  <a:cs typeface="+mn-cs"/>
                        </a:rPr>
                        <a:t>in Category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9301932"/>
                  </a:ext>
                </a:extLst>
              </a:tr>
              <a:tr h="70263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spc="-5" dirty="0">
                          <a:solidFill>
                            <a:schemeClr val="tx1"/>
                          </a:solidFill>
                          <a:latin typeface="Constantia"/>
                          <a:ea typeface="+mn-ea"/>
                        </a:rPr>
                        <a:t>Weighting  factor</a:t>
                      </a:r>
                      <a:endParaRPr lang="en-US" sz="2000" spc="-5" dirty="0">
                        <a:solidFill>
                          <a:schemeClr val="tx1"/>
                        </a:solidFill>
                        <a:latin typeface="Constantia"/>
                        <a:ea typeface="+mn-ea"/>
                        <a:cs typeface="Constant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latin typeface="Constantia"/>
                          <a:ea typeface="+mn-ea"/>
                        </a:rPr>
                        <a:t>× 2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onstantia"/>
                        <a:ea typeface="+mn-ea"/>
                        <a:cs typeface="Constant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latin typeface="Constantia"/>
                          <a:ea typeface="+mn-ea"/>
                          <a:cs typeface="+mn-cs"/>
                        </a:rPr>
                        <a:t>× 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latin typeface="Constantia"/>
                          <a:ea typeface="+mn-ea"/>
                          <a:cs typeface="+mn-cs"/>
                        </a:rPr>
                        <a:t>×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latin typeface="Constantia"/>
                          <a:ea typeface="+mn-ea"/>
                          <a:cs typeface="+mn-cs"/>
                        </a:rPr>
                        <a:t>×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14381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105895" y="6463579"/>
            <a:ext cx="1803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19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8135" y="430571"/>
            <a:ext cx="10673715" cy="5967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E6C36"/>
              </a:buClr>
              <a:buSzPct val="93750"/>
              <a:buFont typeface="Wingdings 2"/>
              <a:buChar char=""/>
              <a:tabLst>
                <a:tab pos="285750" algn="l"/>
              </a:tabLst>
            </a:pPr>
            <a:r>
              <a:rPr sz="2400" dirty="0">
                <a:latin typeface="Constantia"/>
                <a:cs typeface="Constantia"/>
              </a:rPr>
              <a:t>A </a:t>
            </a:r>
            <a:r>
              <a:rPr sz="2400" spc="-5" dirty="0">
                <a:latin typeface="Constantia"/>
                <a:cs typeface="Constantia"/>
              </a:rPr>
              <a:t>higher </a:t>
            </a:r>
            <a:r>
              <a:rPr sz="2400" spc="-15" dirty="0">
                <a:latin typeface="Constantia"/>
                <a:cs typeface="Constantia"/>
              </a:rPr>
              <a:t>weighting </a:t>
            </a:r>
            <a:r>
              <a:rPr sz="2400" spc="-5" dirty="0">
                <a:latin typeface="Constantia"/>
                <a:cs typeface="Constantia"/>
              </a:rPr>
              <a:t>will be assigned</a:t>
            </a:r>
            <a:r>
              <a:rPr sz="2400" spc="-37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endParaRPr sz="2400" dirty="0">
              <a:latin typeface="Constantia"/>
              <a:cs typeface="Constantia"/>
            </a:endParaRPr>
          </a:p>
          <a:p>
            <a:pPr marL="379730">
              <a:lnSpc>
                <a:spcPct val="100000"/>
              </a:lnSpc>
              <a:spcBef>
                <a:spcPts val="585"/>
              </a:spcBef>
            </a:pPr>
            <a:r>
              <a:rPr sz="2400" spc="-5" dirty="0">
                <a:solidFill>
                  <a:srgbClr val="4472C4"/>
                </a:solidFill>
                <a:latin typeface="Wingdings 2"/>
                <a:cs typeface="Wingdings 2"/>
              </a:rPr>
              <a:t></a:t>
            </a:r>
            <a:r>
              <a:rPr sz="2400" spc="-5" dirty="0">
                <a:latin typeface="Constantia"/>
                <a:cs typeface="Constantia"/>
              </a:rPr>
              <a:t>HKDSE </a:t>
            </a:r>
            <a:r>
              <a:rPr sz="2400" spc="-15" dirty="0">
                <a:latin typeface="Constantia"/>
                <a:cs typeface="Constantia"/>
              </a:rPr>
              <a:t>Physics, </a:t>
            </a:r>
            <a:r>
              <a:rPr sz="2400" spc="-5" dirty="0">
                <a:latin typeface="Constantia"/>
                <a:cs typeface="Constantia"/>
              </a:rPr>
              <a:t>Mathematics </a:t>
            </a:r>
            <a:r>
              <a:rPr sz="2400" dirty="0">
                <a:latin typeface="Constantia"/>
                <a:cs typeface="Constantia"/>
              </a:rPr>
              <a:t>&amp;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M1/M2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50" dirty="0">
              <a:latin typeface="Times New Roman"/>
              <a:cs typeface="Times New Roman"/>
            </a:endParaRPr>
          </a:p>
          <a:p>
            <a:pPr marL="285115" indent="-272415">
              <a:lnSpc>
                <a:spcPct val="100000"/>
              </a:lnSpc>
              <a:spcBef>
                <a:spcPts val="5"/>
              </a:spcBef>
              <a:buClr>
                <a:srgbClr val="DE6C36"/>
              </a:buClr>
              <a:buSzPct val="93750"/>
              <a:buFont typeface="Wingdings 2"/>
              <a:buChar char=""/>
              <a:tabLst>
                <a:tab pos="285750" algn="l"/>
              </a:tabLst>
            </a:pPr>
            <a:r>
              <a:rPr sz="2400" spc="-10" dirty="0">
                <a:latin typeface="Constantia"/>
                <a:cs typeface="Constantia"/>
              </a:rPr>
              <a:t>Extra </a:t>
            </a:r>
            <a:r>
              <a:rPr sz="2400" spc="-5" dirty="0">
                <a:latin typeface="Constantia"/>
                <a:cs typeface="Constantia"/>
              </a:rPr>
              <a:t>Bonus </a:t>
            </a:r>
            <a:r>
              <a:rPr sz="2400" spc="-15" dirty="0">
                <a:latin typeface="Constantia"/>
                <a:cs typeface="Constantia"/>
              </a:rPr>
              <a:t>Points </a:t>
            </a:r>
            <a:r>
              <a:rPr sz="2400" spc="-5" dirty="0">
                <a:latin typeface="Constantia"/>
                <a:cs typeface="Constantia"/>
              </a:rPr>
              <a:t>will be </a:t>
            </a:r>
            <a:r>
              <a:rPr sz="2400" spc="-15" dirty="0">
                <a:latin typeface="Constantia"/>
                <a:cs typeface="Constantia"/>
              </a:rPr>
              <a:t>given</a:t>
            </a:r>
            <a:r>
              <a:rPr sz="2400" spc="-420" dirty="0">
                <a:latin typeface="Constantia"/>
                <a:cs typeface="Constantia"/>
              </a:rPr>
              <a:t> </a:t>
            </a:r>
            <a:r>
              <a:rPr lang="en-US" sz="2400" spc="-42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endParaRPr sz="2400" dirty="0">
              <a:latin typeface="Constantia"/>
              <a:cs typeface="Constantia"/>
            </a:endParaRPr>
          </a:p>
          <a:p>
            <a:pPr marL="652780" lvl="1" indent="-247015">
              <a:lnSpc>
                <a:spcPct val="100000"/>
              </a:lnSpc>
              <a:spcBef>
                <a:spcPts val="575"/>
              </a:spcBef>
              <a:buClr>
                <a:srgbClr val="4472C4"/>
              </a:buClr>
              <a:buSzPct val="85416"/>
              <a:buFont typeface="Wingdings"/>
              <a:buChar char=""/>
              <a:tabLst>
                <a:tab pos="652780" algn="l"/>
              </a:tabLst>
            </a:pPr>
            <a:r>
              <a:rPr sz="2400" dirty="0">
                <a:latin typeface="Constantia"/>
                <a:cs typeface="Constantia"/>
              </a:rPr>
              <a:t>If </a:t>
            </a:r>
            <a:r>
              <a:rPr sz="2400" spc="-5" dirty="0">
                <a:latin typeface="Constantia"/>
                <a:cs typeface="Constantia"/>
              </a:rPr>
              <a:t>obtain 5** </a:t>
            </a:r>
            <a:r>
              <a:rPr sz="2400" dirty="0">
                <a:latin typeface="Constantia"/>
                <a:cs typeface="Constantia"/>
              </a:rPr>
              <a:t>in </a:t>
            </a:r>
            <a:r>
              <a:rPr sz="2400" spc="-5" dirty="0">
                <a:latin typeface="Constantia"/>
                <a:cs typeface="Constantia"/>
              </a:rPr>
              <a:t>HKDSE </a:t>
            </a:r>
            <a:r>
              <a:rPr sz="2400" spc="-15" dirty="0">
                <a:latin typeface="Constantia"/>
                <a:cs typeface="Constantia"/>
              </a:rPr>
              <a:t>Physics, </a:t>
            </a:r>
            <a:r>
              <a:rPr sz="2400" spc="-5" dirty="0">
                <a:latin typeface="Constantia"/>
                <a:cs typeface="Constantia"/>
              </a:rPr>
              <a:t>Mathematics </a:t>
            </a:r>
            <a:r>
              <a:rPr sz="2400" dirty="0">
                <a:latin typeface="Constantia"/>
                <a:cs typeface="Constantia"/>
              </a:rPr>
              <a:t>&amp;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M1/M2</a:t>
            </a:r>
            <a:endParaRPr sz="2400" dirty="0">
              <a:latin typeface="Constantia"/>
              <a:cs typeface="Constantia"/>
            </a:endParaRPr>
          </a:p>
          <a:p>
            <a:pPr marL="652780" marR="5080" lvl="1" indent="-247015">
              <a:lnSpc>
                <a:spcPts val="2830"/>
              </a:lnSpc>
              <a:spcBef>
                <a:spcPts val="755"/>
              </a:spcBef>
              <a:buClr>
                <a:srgbClr val="4472C4"/>
              </a:buClr>
              <a:buSzPct val="83333"/>
              <a:buFont typeface="Wingdings"/>
              <a:buChar char=""/>
              <a:tabLst>
                <a:tab pos="652780" algn="l"/>
              </a:tabLst>
            </a:pPr>
            <a:r>
              <a:rPr sz="2400" spc="-5" dirty="0">
                <a:latin typeface="Constantia"/>
                <a:cs typeface="Constantia"/>
              </a:rPr>
              <a:t>Outstanding</a:t>
            </a:r>
            <a:r>
              <a:rPr sz="2400" spc="-3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performance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in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interviews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dirty="0">
                <a:latin typeface="KaiTi"/>
                <a:cs typeface="KaiTi"/>
              </a:rPr>
              <a:t>面試</a:t>
            </a:r>
            <a:r>
              <a:rPr sz="2400" spc="-595" dirty="0">
                <a:latin typeface="KaiTi"/>
                <a:cs typeface="KaiTi"/>
              </a:rPr>
              <a:t> </a:t>
            </a:r>
            <a:r>
              <a:rPr sz="2400" spc="-30" dirty="0">
                <a:latin typeface="Constantia"/>
                <a:cs typeface="Constantia"/>
              </a:rPr>
              <a:t>(Tentatively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scheduled </a:t>
            </a:r>
            <a:r>
              <a:rPr sz="2400" spc="-10" dirty="0">
                <a:latin typeface="Constantia"/>
                <a:cs typeface="Constantia"/>
              </a:rPr>
              <a:t>for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May</a:t>
            </a:r>
            <a:r>
              <a:rPr lang="en-US" sz="2400" spc="-25" dirty="0">
                <a:latin typeface="Constantia"/>
                <a:cs typeface="Constantia"/>
              </a:rPr>
              <a:t>/June</a:t>
            </a:r>
            <a:r>
              <a:rPr sz="2400" spc="-160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202</a:t>
            </a:r>
            <a:r>
              <a:rPr lang="en-US" sz="2400" spc="-15" dirty="0">
                <a:latin typeface="Constantia"/>
                <a:cs typeface="Constantia"/>
              </a:rPr>
              <a:t>7</a:t>
            </a:r>
            <a:r>
              <a:rPr sz="2400" spc="-15" dirty="0">
                <a:latin typeface="Constantia"/>
                <a:cs typeface="Constantia"/>
              </a:rPr>
              <a:t>)</a:t>
            </a:r>
            <a:endParaRPr sz="2400" dirty="0">
              <a:latin typeface="Constantia"/>
              <a:cs typeface="Constantia"/>
            </a:endParaRPr>
          </a:p>
          <a:p>
            <a:pPr marL="652780" lvl="1" indent="-247015">
              <a:lnSpc>
                <a:spcPct val="100000"/>
              </a:lnSpc>
              <a:spcBef>
                <a:spcPts val="484"/>
              </a:spcBef>
              <a:buClr>
                <a:srgbClr val="4472C4"/>
              </a:buClr>
              <a:buSzPct val="83333"/>
              <a:buFont typeface="Wingdings"/>
              <a:buChar char=""/>
              <a:tabLst>
                <a:tab pos="652780" algn="l"/>
              </a:tabLst>
            </a:pPr>
            <a:r>
              <a:rPr sz="2400" spc="-5" dirty="0">
                <a:latin typeface="Constantia"/>
                <a:cs typeface="Constantia"/>
              </a:rPr>
              <a:t>6th and </a:t>
            </a:r>
            <a:r>
              <a:rPr sz="2400" dirty="0">
                <a:latin typeface="Constantia"/>
                <a:cs typeface="Constantia"/>
              </a:rPr>
              <a:t>7th </a:t>
            </a:r>
            <a:r>
              <a:rPr sz="2400" spc="-5" dirty="0">
                <a:latin typeface="Constantia"/>
                <a:cs typeface="Constantia"/>
              </a:rPr>
              <a:t>subjects </a:t>
            </a:r>
            <a:r>
              <a:rPr sz="2400" dirty="0">
                <a:latin typeface="Constantia"/>
                <a:cs typeface="Constantia"/>
              </a:rPr>
              <a:t>in </a:t>
            </a:r>
            <a:r>
              <a:rPr sz="2400" spc="-10" dirty="0">
                <a:latin typeface="Constantia"/>
                <a:cs typeface="Constantia"/>
              </a:rPr>
              <a:t>Category</a:t>
            </a:r>
            <a:r>
              <a:rPr sz="2400" spc="-4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A</a:t>
            </a:r>
          </a:p>
          <a:p>
            <a:pPr lvl="1">
              <a:lnSpc>
                <a:spcPct val="100000"/>
              </a:lnSpc>
              <a:spcBef>
                <a:spcPts val="5"/>
              </a:spcBef>
              <a:buChar char=""/>
            </a:pPr>
            <a:endParaRPr sz="3500" dirty="0">
              <a:latin typeface="Times New Roman"/>
              <a:cs typeface="Times New Roman"/>
            </a:endParaRPr>
          </a:p>
          <a:p>
            <a:pPr marL="285115" indent="-272415">
              <a:lnSpc>
                <a:spcPct val="100000"/>
              </a:lnSpc>
              <a:buClr>
                <a:srgbClr val="DE6C36"/>
              </a:buClr>
              <a:buSzPct val="93750"/>
              <a:buFont typeface="Wingdings 2"/>
              <a:buChar char=""/>
              <a:tabLst>
                <a:tab pos="285750" algn="l"/>
                <a:tab pos="2342515" algn="l"/>
              </a:tabLst>
            </a:pPr>
            <a:r>
              <a:rPr sz="2400" spc="-40" dirty="0">
                <a:latin typeface="Constantia"/>
                <a:cs typeface="Constantia"/>
              </a:rPr>
              <a:t>JUPAS</a:t>
            </a:r>
            <a:r>
              <a:rPr sz="2400" spc="5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Quota:</a:t>
            </a:r>
            <a:r>
              <a:rPr lang="en-US" sz="2400" spc="-5" dirty="0">
                <a:latin typeface="Constantia"/>
                <a:cs typeface="Constantia"/>
              </a:rPr>
              <a:t>  ~</a:t>
            </a:r>
            <a:r>
              <a:rPr lang="en-HK" sz="2400" dirty="0">
                <a:solidFill>
                  <a:srgbClr val="0000FF"/>
                </a:solidFill>
                <a:latin typeface="Constantia"/>
                <a:cs typeface="Constantia"/>
              </a:rPr>
              <a:t>19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E6C36"/>
              </a:buClr>
              <a:buFont typeface="Wingdings 2"/>
              <a:buChar char=""/>
            </a:pPr>
            <a:endParaRPr sz="3550" dirty="0">
              <a:latin typeface="Times New Roman"/>
              <a:cs typeface="Times New Roman"/>
            </a:endParaRPr>
          </a:p>
          <a:p>
            <a:pPr marL="285115" marR="226695" indent="-272415">
              <a:lnSpc>
                <a:spcPct val="99200"/>
              </a:lnSpc>
              <a:spcBef>
                <a:spcPts val="5"/>
              </a:spcBef>
              <a:buClr>
                <a:srgbClr val="DE6C36"/>
              </a:buClr>
              <a:buSzPct val="93750"/>
              <a:buFont typeface="Wingdings 2"/>
              <a:buChar char=""/>
              <a:tabLst>
                <a:tab pos="285750" algn="l"/>
              </a:tabLst>
            </a:pP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Science</a:t>
            </a:r>
            <a:r>
              <a:rPr sz="2400" spc="-4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KaiTi"/>
                <a:cs typeface="KaiTi"/>
              </a:rPr>
              <a:t>大類收</a:t>
            </a:r>
            <a:r>
              <a:rPr sz="2400" spc="550" dirty="0">
                <a:solidFill>
                  <a:srgbClr val="FF0000"/>
                </a:solidFill>
                <a:latin typeface="KaiTi"/>
                <a:cs typeface="KaiTi"/>
              </a:rPr>
              <a:t>生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students</a:t>
            </a:r>
            <a:r>
              <a:rPr sz="2400" spc="-1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with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outstanding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academic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performance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5" dirty="0">
                <a:latin typeface="Constantia"/>
                <a:cs typeface="Constantia"/>
              </a:rPr>
              <a:t>can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nstantia"/>
                <a:cs typeface="Constantia"/>
              </a:rPr>
              <a:t>apply  </a:t>
            </a:r>
            <a:r>
              <a:rPr sz="2400" spc="-20" dirty="0">
                <a:solidFill>
                  <a:srgbClr val="0000FF"/>
                </a:solidFill>
                <a:latin typeface="Constantia"/>
                <a:cs typeface="Constantia"/>
              </a:rPr>
              <a:t>to</a:t>
            </a:r>
            <a:r>
              <a:rPr sz="2400" spc="-9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Constantia"/>
                <a:cs typeface="Constantia"/>
              </a:rPr>
              <a:t>transfer</a:t>
            </a:r>
            <a:r>
              <a:rPr sz="2400" spc="-110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to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Enrichment</a:t>
            </a:r>
            <a:r>
              <a:rPr sz="2400" spc="-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nstantia"/>
                <a:cs typeface="Constantia"/>
              </a:rPr>
              <a:t>Stream</a:t>
            </a:r>
            <a:r>
              <a:rPr sz="2400" spc="-5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Constantia"/>
                <a:cs typeface="Constantia"/>
              </a:rPr>
              <a:t>in</a:t>
            </a:r>
            <a:r>
              <a:rPr sz="2400" spc="-9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nstantia"/>
                <a:cs typeface="Constantia"/>
              </a:rPr>
              <a:t>Theoretical </a:t>
            </a:r>
            <a:r>
              <a:rPr sz="2400" spc="-15" dirty="0">
                <a:solidFill>
                  <a:srgbClr val="FF0000"/>
                </a:solidFill>
                <a:latin typeface="Constantia"/>
                <a:cs typeface="Constantia"/>
              </a:rPr>
              <a:t>Physics</a:t>
            </a:r>
            <a:r>
              <a:rPr sz="2400" spc="-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FF0000"/>
                </a:solidFill>
                <a:latin typeface="KaiTi"/>
                <a:cs typeface="KaiTi"/>
              </a:rPr>
              <a:t>理論物理精</a:t>
            </a:r>
            <a:r>
              <a:rPr sz="2400" spc="540" dirty="0">
                <a:solidFill>
                  <a:srgbClr val="FF0000"/>
                </a:solidFill>
                <a:latin typeface="KaiTi"/>
                <a:cs typeface="KaiTi"/>
              </a:rPr>
              <a:t>研</a:t>
            </a:r>
            <a:r>
              <a:rPr sz="2400" spc="-10" dirty="0">
                <a:latin typeface="Constantia"/>
                <a:cs typeface="Constantia"/>
              </a:rPr>
              <a:t>after  </a:t>
            </a:r>
            <a:r>
              <a:rPr sz="2400" dirty="0">
                <a:latin typeface="Constantia"/>
                <a:cs typeface="Constantia"/>
              </a:rPr>
              <a:t>their </a:t>
            </a:r>
            <a:r>
              <a:rPr sz="2400" spc="10" dirty="0">
                <a:latin typeface="Constantia"/>
                <a:cs typeface="Constantia"/>
              </a:rPr>
              <a:t>first</a:t>
            </a:r>
            <a:r>
              <a:rPr sz="2400" spc="-33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year</a:t>
            </a:r>
            <a:endParaRPr sz="24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1105895" y="6463579"/>
            <a:ext cx="1803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A8A8A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" algn="ctr">
              <a:lnSpc>
                <a:spcPts val="4140"/>
              </a:lnSpc>
            </a:pPr>
            <a:r>
              <a:rPr spc="-60" dirty="0"/>
              <a:t>JUPAS </a:t>
            </a:r>
            <a:r>
              <a:rPr spc="-10" dirty="0"/>
              <a:t>Admission </a:t>
            </a:r>
            <a:r>
              <a:rPr spc="-30" dirty="0"/>
              <a:t>Score</a:t>
            </a:r>
            <a:r>
              <a:rPr spc="-140" dirty="0"/>
              <a:t> </a:t>
            </a:r>
            <a:r>
              <a:rPr spc="-15" dirty="0"/>
              <a:t>202</a:t>
            </a:r>
            <a:r>
              <a:rPr lang="en-US" spc="-15" dirty="0"/>
              <a:t>6</a:t>
            </a:r>
            <a:endParaRPr spc="-15" dirty="0"/>
          </a:p>
          <a:p>
            <a:pPr marL="27305" algn="ctr">
              <a:lnSpc>
                <a:spcPts val="4140"/>
              </a:lnSpc>
            </a:pPr>
            <a:r>
              <a:rPr dirty="0"/>
              <a:t>(</a:t>
            </a:r>
            <a:r>
              <a:rPr dirty="0">
                <a:latin typeface="KaiTi"/>
                <a:cs typeface="KaiTi"/>
              </a:rPr>
              <a:t>理論物理精研</a:t>
            </a:r>
            <a:r>
              <a:rPr dirty="0"/>
              <a:t>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719096"/>
              </p:ext>
            </p:extLst>
          </p:nvPr>
        </p:nvGraphicFramePr>
        <p:xfrm>
          <a:off x="401017" y="1726128"/>
          <a:ext cx="11636056" cy="2992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2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949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89565">
                <a:tc>
                  <a:txBody>
                    <a:bodyPr/>
                    <a:lstStyle/>
                    <a:p>
                      <a:pPr marL="61594" marR="28765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300" b="1" spc="5" dirty="0">
                          <a:latin typeface="Constantia"/>
                          <a:cs typeface="Constantia"/>
                        </a:rPr>
                        <a:t>A</a:t>
                      </a:r>
                      <a:r>
                        <a:rPr sz="2300" b="1" spc="-15" dirty="0">
                          <a:latin typeface="Constantia"/>
                          <a:cs typeface="Constantia"/>
                        </a:rPr>
                        <a:t>d</a:t>
                      </a:r>
                      <a:r>
                        <a:rPr sz="2300" b="1" dirty="0">
                          <a:latin typeface="Constantia"/>
                          <a:cs typeface="Constantia"/>
                        </a:rPr>
                        <a:t>m</a:t>
                      </a:r>
                      <a:r>
                        <a:rPr sz="2300" b="1" spc="-10" dirty="0">
                          <a:latin typeface="Constantia"/>
                          <a:cs typeface="Constantia"/>
                        </a:rPr>
                        <a:t>i</a:t>
                      </a:r>
                      <a:r>
                        <a:rPr sz="2300" b="1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2300" b="1" spc="-10" dirty="0">
                          <a:latin typeface="Constantia"/>
                          <a:cs typeface="Constantia"/>
                        </a:rPr>
                        <a:t>s</a:t>
                      </a:r>
                      <a:r>
                        <a:rPr sz="2300" b="1" dirty="0">
                          <a:latin typeface="Constantia"/>
                          <a:cs typeface="Constantia"/>
                        </a:rPr>
                        <a:t>ion  </a:t>
                      </a:r>
                      <a:r>
                        <a:rPr sz="2300" b="1" spc="-5" dirty="0">
                          <a:latin typeface="Constantia"/>
                          <a:cs typeface="Constantia"/>
                        </a:rPr>
                        <a:t>Figures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20"/>
                        </a:spcBef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CHI</a:t>
                      </a:r>
                      <a:endParaRPr sz="2300">
                        <a:latin typeface="Constantia"/>
                        <a:cs typeface="Constantia"/>
                      </a:endParaRPr>
                    </a:p>
                  </a:txBody>
                  <a:tcPr marL="0" marR="0" marT="2438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20"/>
                        </a:spcBef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ENG</a:t>
                      </a:r>
                      <a:endParaRPr sz="2300">
                        <a:latin typeface="Constantia"/>
                        <a:cs typeface="Constantia"/>
                      </a:endParaRPr>
                    </a:p>
                  </a:txBody>
                  <a:tcPr marL="0" marR="0" marT="2438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20"/>
                        </a:spcBef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MATH</a:t>
                      </a:r>
                      <a:endParaRPr sz="2300">
                        <a:latin typeface="Constantia"/>
                        <a:cs typeface="Constantia"/>
                      </a:endParaRPr>
                    </a:p>
                  </a:txBody>
                  <a:tcPr marL="0" marR="0" marT="2438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20"/>
                        </a:spcBef>
                      </a:pPr>
                      <a:r>
                        <a:rPr sz="2300" b="1" spc="-5" dirty="0">
                          <a:latin typeface="Constantia"/>
                          <a:cs typeface="Constantia"/>
                        </a:rPr>
                        <a:t>CSD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2438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920"/>
                        </a:spcBef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M1/M2</a:t>
                      </a:r>
                      <a:endParaRPr sz="2300">
                        <a:latin typeface="Constantia"/>
                        <a:cs typeface="Constantia"/>
                      </a:endParaRPr>
                    </a:p>
                  </a:txBody>
                  <a:tcPr marL="0" marR="0" marT="2438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2400" b="1" spc="-20" dirty="0">
                          <a:latin typeface="Constantia"/>
                          <a:cs typeface="Constantia"/>
                        </a:rPr>
                        <a:t>PHY</a:t>
                      </a:r>
                      <a:endParaRPr sz="2400">
                        <a:latin typeface="Constantia"/>
                        <a:cs typeface="Constant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300" b="1" spc="-5" dirty="0">
                          <a:latin typeface="Constantia"/>
                          <a:cs typeface="Constantia"/>
                        </a:rPr>
                        <a:t>(1</a:t>
                      </a:r>
                      <a:r>
                        <a:rPr sz="1275" b="1" spc="-7" baseline="26143" dirty="0">
                          <a:latin typeface="Constantia"/>
                          <a:cs typeface="Constantia"/>
                        </a:rPr>
                        <a:t>st</a:t>
                      </a:r>
                      <a:r>
                        <a:rPr sz="1275" b="1" spc="-67" baseline="26143" dirty="0">
                          <a:latin typeface="Constantia"/>
                          <a:cs typeface="Constantia"/>
                        </a:rPr>
                        <a:t> </a:t>
                      </a:r>
                      <a:r>
                        <a:rPr sz="1300" b="1" spc="-15" dirty="0">
                          <a:latin typeface="Constantia"/>
                          <a:cs typeface="Constantia"/>
                        </a:rPr>
                        <a:t>Elective)</a:t>
                      </a:r>
                      <a:endParaRPr sz="1300">
                        <a:latin typeface="Constantia"/>
                        <a:cs typeface="Constantia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3000" b="1" spc="15" baseline="-16666" dirty="0">
                          <a:latin typeface="Constantia"/>
                          <a:cs typeface="Constantia"/>
                        </a:rPr>
                        <a:t>2</a:t>
                      </a:r>
                      <a:r>
                        <a:rPr sz="1300" b="1" spc="10" dirty="0">
                          <a:latin typeface="Constantia"/>
                          <a:cs typeface="Constantia"/>
                        </a:rPr>
                        <a:t>nd</a:t>
                      </a:r>
                      <a:endParaRPr sz="1300">
                        <a:latin typeface="Constantia"/>
                        <a:cs typeface="Constant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000" b="1" spc="-10" dirty="0">
                          <a:latin typeface="Constantia"/>
                          <a:cs typeface="Constantia"/>
                        </a:rPr>
                        <a:t>Elective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3000" b="1" spc="-15" baseline="-16666" dirty="0">
                          <a:latin typeface="Constantia"/>
                          <a:cs typeface="Constantia"/>
                        </a:rPr>
                        <a:t>3</a:t>
                      </a:r>
                      <a:r>
                        <a:rPr sz="1300" b="1" spc="-10" dirty="0">
                          <a:latin typeface="Constantia"/>
                          <a:cs typeface="Constantia"/>
                        </a:rPr>
                        <a:t>rd</a:t>
                      </a:r>
                      <a:endParaRPr sz="1300">
                        <a:latin typeface="Constantia"/>
                        <a:cs typeface="Constant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000" b="1" spc="-10" dirty="0">
                          <a:latin typeface="Constantia"/>
                          <a:cs typeface="Constantia"/>
                        </a:rPr>
                        <a:t>Elective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77470" marR="68580" indent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15" dirty="0">
                          <a:latin typeface="Constantia"/>
                          <a:cs typeface="Constantia"/>
                        </a:rPr>
                        <a:t>Program  </a:t>
                      </a:r>
                      <a:r>
                        <a:rPr sz="1800" b="1" spc="-135" dirty="0">
                          <a:latin typeface="Constantia"/>
                          <a:cs typeface="Constantia"/>
                        </a:rPr>
                        <a:t>W</a:t>
                      </a:r>
                      <a:r>
                        <a:rPr sz="1800" b="1" dirty="0">
                          <a:latin typeface="Constantia"/>
                          <a:cs typeface="Constantia"/>
                        </a:rPr>
                        <a:t>ei</a:t>
                      </a:r>
                      <a:r>
                        <a:rPr sz="1800" b="1" spc="-10" dirty="0">
                          <a:latin typeface="Constantia"/>
                          <a:cs typeface="Constantia"/>
                        </a:rPr>
                        <a:t>g</a:t>
                      </a:r>
                      <a:r>
                        <a:rPr sz="1800" b="1" spc="5" dirty="0">
                          <a:latin typeface="Constantia"/>
                          <a:cs typeface="Constantia"/>
                        </a:rPr>
                        <a:t>h</a:t>
                      </a:r>
                      <a:r>
                        <a:rPr sz="1800" b="1" spc="-30" dirty="0">
                          <a:latin typeface="Constantia"/>
                          <a:cs typeface="Constantia"/>
                        </a:rPr>
                        <a:t>t</a:t>
                      </a:r>
                      <a:r>
                        <a:rPr sz="1800" b="1" dirty="0">
                          <a:latin typeface="Constantia"/>
                          <a:cs typeface="Constantia"/>
                        </a:rPr>
                        <a:t>ed  </a:t>
                      </a:r>
                      <a:r>
                        <a:rPr sz="1800" b="1" spc="-35" dirty="0">
                          <a:latin typeface="Constantia"/>
                          <a:cs typeface="Constantia"/>
                        </a:rPr>
                        <a:t>Total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61594">
                        <a:lnSpc>
                          <a:spcPts val="2460"/>
                        </a:lnSpc>
                      </a:pPr>
                      <a:r>
                        <a:rPr sz="2300" b="1" spc="-10" dirty="0">
                          <a:latin typeface="Constantia"/>
                          <a:cs typeface="Constantia"/>
                        </a:rPr>
                        <a:t>Upper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Quartile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4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4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US" sz="2300" dirty="0">
                          <a:solidFill>
                            <a:schemeClr val="tx1"/>
                          </a:solidFill>
                          <a:latin typeface="Constantia"/>
                          <a:cs typeface="Constantia"/>
                        </a:rPr>
                        <a:t>5**</a:t>
                      </a:r>
                      <a:endParaRPr sz="2300" dirty="0">
                        <a:solidFill>
                          <a:schemeClr val="tx1"/>
                        </a:solidFill>
                        <a:latin typeface="Constantia"/>
                        <a:cs typeface="Constantia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A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lang="en-US" sz="2300" dirty="0">
                          <a:solidFill>
                            <a:schemeClr val="tx1"/>
                          </a:solidFill>
                          <a:latin typeface="Constantia"/>
                          <a:cs typeface="Constantia"/>
                        </a:rPr>
                        <a:t>5**</a:t>
                      </a:r>
                      <a:endParaRPr sz="2300" dirty="0">
                        <a:solidFill>
                          <a:schemeClr val="tx1"/>
                        </a:solidFill>
                        <a:latin typeface="Constantia"/>
                        <a:cs typeface="Constantia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Constantia"/>
                          <a:cs typeface="Constantia"/>
                        </a:rPr>
                        <a:t>5**</a:t>
                      </a:r>
                      <a:endParaRPr sz="2400" dirty="0">
                        <a:solidFill>
                          <a:schemeClr val="tx1"/>
                        </a:solidFill>
                        <a:latin typeface="Constantia"/>
                        <a:cs typeface="Constantia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28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4</a:t>
                      </a:r>
                    </a:p>
                  </a:txBody>
                  <a:tcPr marL="0" marR="0" marT="128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52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28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Median</a:t>
                      </a:r>
                      <a:endParaRPr sz="2300">
                        <a:latin typeface="Constantia"/>
                        <a:cs typeface="Constantia"/>
                      </a:endParaRPr>
                    </a:p>
                  </a:txBody>
                  <a:tcPr marL="0" marR="0" marT="149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4</a:t>
                      </a: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5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solidFill>
                            <a:schemeClr val="tx1"/>
                          </a:solidFill>
                          <a:latin typeface="Constantia"/>
                          <a:cs typeface="Constantia"/>
                        </a:rPr>
                        <a:t>5</a:t>
                      </a:r>
                      <a:endParaRPr sz="2300" dirty="0">
                        <a:solidFill>
                          <a:schemeClr val="tx1"/>
                        </a:solidFill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A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solidFill>
                            <a:schemeClr val="tx1"/>
                          </a:solidFill>
                          <a:latin typeface="Constantia"/>
                          <a:cs typeface="Constantia"/>
                        </a:rPr>
                        <a:t>4</a:t>
                      </a:r>
                      <a:endParaRPr sz="2300" dirty="0">
                        <a:solidFill>
                          <a:schemeClr val="tx1"/>
                        </a:solidFill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5**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5**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5*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46.75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61594">
                        <a:lnSpc>
                          <a:spcPts val="2560"/>
                        </a:lnSpc>
                      </a:pPr>
                      <a:r>
                        <a:rPr sz="2300" b="1" spc="-5" dirty="0">
                          <a:latin typeface="Constantia"/>
                          <a:cs typeface="Constantia"/>
                        </a:rPr>
                        <a:t>Lower</a:t>
                      </a:r>
                      <a:endParaRPr sz="2300">
                        <a:latin typeface="Constantia"/>
                        <a:cs typeface="Constantia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sz="2300" b="1" dirty="0">
                          <a:latin typeface="Constantia"/>
                          <a:cs typeface="Constantia"/>
                        </a:rPr>
                        <a:t>Quartile</a:t>
                      </a:r>
                      <a:endParaRPr sz="2300">
                        <a:latin typeface="Constantia"/>
                        <a:cs typeface="Constanti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5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4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5*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A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en-US" sz="2300" dirty="0">
                          <a:latin typeface="Constantia"/>
                          <a:cs typeface="Constantia"/>
                        </a:rPr>
                        <a:t>5</a:t>
                      </a:r>
                      <a:endParaRPr sz="2300" dirty="0">
                        <a:latin typeface="Constantia"/>
                        <a:cs typeface="Constantia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5*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5*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en-US" sz="2400" dirty="0">
                          <a:latin typeface="Constantia"/>
                          <a:cs typeface="Constantia"/>
                        </a:rPr>
                        <a:t>3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lang="en-US" sz="2400">
                          <a:latin typeface="Constantia"/>
                          <a:cs typeface="Constantia"/>
                        </a:rPr>
                        <a:t>45.25</a:t>
                      </a:r>
                      <a:endParaRPr sz="2400" dirty="0">
                        <a:latin typeface="Constantia"/>
                        <a:cs typeface="Constant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29972" y="4823856"/>
            <a:ext cx="4735830" cy="575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7" baseline="25462" dirty="0">
                <a:solidFill>
                  <a:srgbClr val="FF0000"/>
                </a:solidFill>
                <a:latin typeface="Constantia"/>
                <a:cs typeface="Constantia"/>
              </a:rPr>
              <a:t>##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5**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=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8.5, 5*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= 7, 5 =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5.5,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4 = 4, 3 =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3,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2 = 2, 1 =</a:t>
            </a:r>
            <a:r>
              <a:rPr sz="1800" spc="-16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1</a:t>
            </a:r>
            <a:endParaRPr sz="1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spc="-15" dirty="0">
                <a:solidFill>
                  <a:srgbClr val="FF0000"/>
                </a:solidFill>
                <a:latin typeface="Constantia"/>
                <a:cs typeface="Constantia"/>
              </a:rPr>
              <a:t>Phys  </a:t>
            </a:r>
            <a:r>
              <a:rPr sz="1800" dirty="0">
                <a:solidFill>
                  <a:srgbClr val="FF0000"/>
                </a:solidFill>
                <a:latin typeface="Symbol"/>
                <a:cs typeface="Symbol"/>
              </a:rPr>
              <a:t>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2,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Math </a:t>
            </a:r>
            <a:r>
              <a:rPr sz="1800" dirty="0">
                <a:solidFill>
                  <a:srgbClr val="FF0000"/>
                </a:solidFill>
                <a:latin typeface="Constantia"/>
                <a:cs typeface="Constantia"/>
              </a:rPr>
              <a:t>*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M1/M2 </a:t>
            </a:r>
            <a:r>
              <a:rPr sz="1800" dirty="0">
                <a:solidFill>
                  <a:srgbClr val="FF0000"/>
                </a:solidFill>
                <a:latin typeface="Symbol"/>
                <a:cs typeface="Symbol"/>
              </a:rPr>
              <a:t></a:t>
            </a:r>
            <a:r>
              <a:rPr sz="1800" spc="-1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Constantia"/>
                <a:cs typeface="Constantia"/>
              </a:rPr>
              <a:t>1.5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5045" y="5638800"/>
            <a:ext cx="10668000" cy="45332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22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75"/>
              </a:spcBef>
            </a:pPr>
            <a:r>
              <a:rPr lang="en-US" sz="2800" spc="-5" dirty="0">
                <a:latin typeface="Constantia"/>
                <a:cs typeface="Constantia"/>
              </a:rPr>
              <a:t>B</a:t>
            </a:r>
            <a:r>
              <a:rPr sz="2800" spc="-5" dirty="0">
                <a:latin typeface="Constantia"/>
                <a:cs typeface="Constantia"/>
              </a:rPr>
              <a:t>ased</a:t>
            </a:r>
            <a:r>
              <a:rPr sz="2800" spc="-6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on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admission</a:t>
            </a:r>
            <a:r>
              <a:rPr sz="2800" spc="-9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score</a:t>
            </a:r>
            <a:r>
              <a:rPr lang="en-US" sz="2800" spc="-25" dirty="0">
                <a:latin typeface="Constantia"/>
                <a:cs typeface="Constantia"/>
              </a:rPr>
              <a:t>, we are one of the CUHK’s </a:t>
            </a:r>
            <a:r>
              <a:rPr lang="en-US" sz="2800" b="1" spc="-25" dirty="0">
                <a:solidFill>
                  <a:srgbClr val="FF0000"/>
                </a:solidFill>
                <a:latin typeface="Constantia"/>
                <a:cs typeface="Constantia"/>
              </a:rPr>
              <a:t>top 10 </a:t>
            </a:r>
            <a:r>
              <a:rPr lang="en-US" sz="2800" spc="-25" dirty="0">
                <a:latin typeface="Constantia"/>
                <a:cs typeface="Constantia"/>
              </a:rPr>
              <a:t>programs!</a:t>
            </a:r>
            <a:endParaRPr sz="28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16816" y="178484"/>
            <a:ext cx="4518025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000000"/>
                </a:solidFill>
              </a:rPr>
              <a:t>The </a:t>
            </a:r>
            <a:r>
              <a:rPr sz="3200" spc="-10" dirty="0">
                <a:solidFill>
                  <a:srgbClr val="000000"/>
                </a:solidFill>
              </a:rPr>
              <a:t>STEM </a:t>
            </a:r>
            <a:r>
              <a:rPr sz="3200" spc="-40" dirty="0">
                <a:solidFill>
                  <a:srgbClr val="000000"/>
                </a:solidFill>
              </a:rPr>
              <a:t>Talent</a:t>
            </a:r>
            <a:r>
              <a:rPr sz="3200" spc="-29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Scheme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45434" y="848619"/>
            <a:ext cx="11158855" cy="5721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330" marR="12700" indent="-341630">
              <a:lnSpc>
                <a:spcPct val="101400"/>
              </a:lnSpc>
              <a:buSzPct val="50000"/>
              <a:buFont typeface="Wingdings"/>
              <a:buChar char=""/>
              <a:tabLst>
                <a:tab pos="355600" algn="l"/>
              </a:tabLst>
            </a:pPr>
            <a:r>
              <a:rPr sz="2200" spc="-5" dirty="0">
                <a:latin typeface="Constantia"/>
                <a:cs typeface="Constantia"/>
              </a:rPr>
              <a:t>“</a:t>
            </a:r>
            <a:r>
              <a:rPr sz="2200" spc="-5" dirty="0">
                <a:solidFill>
                  <a:srgbClr val="0000FF"/>
                </a:solidFill>
                <a:latin typeface="Constantia"/>
                <a:cs typeface="Constantia"/>
              </a:rPr>
              <a:t>3 or </a:t>
            </a:r>
            <a:r>
              <a:rPr sz="2200" spc="-15" dirty="0">
                <a:solidFill>
                  <a:srgbClr val="0000FF"/>
                </a:solidFill>
                <a:latin typeface="Constantia"/>
                <a:cs typeface="Constantia"/>
              </a:rPr>
              <a:t>more </a:t>
            </a:r>
            <a:r>
              <a:rPr sz="2200" spc="-10" dirty="0">
                <a:solidFill>
                  <a:srgbClr val="0000FF"/>
                </a:solidFill>
                <a:latin typeface="Constantia"/>
                <a:cs typeface="Constantia"/>
              </a:rPr>
              <a:t>stars </a:t>
            </a:r>
            <a:r>
              <a:rPr sz="2200" spc="-5" dirty="0">
                <a:solidFill>
                  <a:srgbClr val="0000FF"/>
                </a:solidFill>
                <a:latin typeface="Constantia"/>
                <a:cs typeface="Constantia"/>
              </a:rPr>
              <a:t>with </a:t>
            </a:r>
            <a:r>
              <a:rPr sz="2200" spc="-20" dirty="0">
                <a:solidFill>
                  <a:srgbClr val="0000FF"/>
                </a:solidFill>
                <a:latin typeface="Constantia"/>
                <a:cs typeface="Constantia"/>
              </a:rPr>
              <a:t>lowest level </a:t>
            </a:r>
            <a:r>
              <a:rPr sz="2200" spc="-5" dirty="0">
                <a:solidFill>
                  <a:srgbClr val="0000FF"/>
                </a:solidFill>
                <a:latin typeface="Constantia"/>
                <a:cs typeface="Constantia"/>
              </a:rPr>
              <a:t>3 </a:t>
            </a:r>
            <a:r>
              <a:rPr sz="2200" spc="-10" dirty="0">
                <a:solidFill>
                  <a:srgbClr val="0000FF"/>
                </a:solidFill>
                <a:latin typeface="Constantia"/>
                <a:cs typeface="Constantia"/>
              </a:rPr>
              <a:t>or </a:t>
            </a:r>
            <a:r>
              <a:rPr sz="2200" spc="-25" dirty="0">
                <a:solidFill>
                  <a:srgbClr val="0000FF"/>
                </a:solidFill>
                <a:latin typeface="Constantia"/>
                <a:cs typeface="Constantia"/>
              </a:rPr>
              <a:t>above</a:t>
            </a:r>
            <a:r>
              <a:rPr sz="2200" spc="-25" dirty="0">
                <a:latin typeface="Constantia"/>
                <a:cs typeface="Constantia"/>
              </a:rPr>
              <a:t>” </a:t>
            </a:r>
            <a:r>
              <a:rPr sz="2200" spc="-15" dirty="0">
                <a:latin typeface="Constantia"/>
                <a:cs typeface="Constantia"/>
              </a:rPr>
              <a:t>(e.g. </a:t>
            </a:r>
            <a:r>
              <a:rPr sz="2200" spc="-5" dirty="0">
                <a:latin typeface="Constantia"/>
                <a:cs typeface="Constantia"/>
              </a:rPr>
              <a:t>5*5*5*, 5**5*3, </a:t>
            </a:r>
            <a:r>
              <a:rPr sz="2200" spc="-10" dirty="0">
                <a:latin typeface="Constantia"/>
                <a:cs typeface="Constantia"/>
              </a:rPr>
              <a:t>5**5**5**, </a:t>
            </a:r>
            <a:r>
              <a:rPr sz="2200" spc="-5" dirty="0">
                <a:latin typeface="Constantia"/>
                <a:cs typeface="Constantia"/>
              </a:rPr>
              <a:t>…) in 3 </a:t>
            </a:r>
            <a:r>
              <a:rPr sz="2200" spc="-10" dirty="0">
                <a:latin typeface="Constantia"/>
                <a:cs typeface="Constantia"/>
              </a:rPr>
              <a:t>STEM-  </a:t>
            </a:r>
            <a:r>
              <a:rPr sz="2200" spc="-15" dirty="0">
                <a:latin typeface="Constantia"/>
                <a:cs typeface="Constantia"/>
              </a:rPr>
              <a:t>related</a:t>
            </a:r>
            <a:r>
              <a:rPr sz="2200" spc="-80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elective</a:t>
            </a:r>
            <a:r>
              <a:rPr sz="2200" spc="-114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subjects</a:t>
            </a:r>
            <a:r>
              <a:rPr sz="2175" spc="-7" baseline="24904" dirty="0">
                <a:latin typeface="Constantia"/>
                <a:cs typeface="Constantia"/>
              </a:rPr>
              <a:t>#</a:t>
            </a:r>
            <a:r>
              <a:rPr sz="2200" spc="5" dirty="0">
                <a:solidFill>
                  <a:srgbClr val="FF0000"/>
                </a:solidFill>
                <a:latin typeface="KaiTi"/>
                <a:cs typeface="KaiTi"/>
              </a:rPr>
              <a:t>三</a:t>
            </a:r>
            <a:r>
              <a:rPr sz="2200" spc="-5" dirty="0">
                <a:solidFill>
                  <a:srgbClr val="FF0000"/>
                </a:solidFill>
                <a:latin typeface="KaiTi"/>
                <a:cs typeface="KaiTi"/>
              </a:rPr>
              <a:t>科</a:t>
            </a:r>
            <a:r>
              <a:rPr sz="2200" spc="-560" dirty="0">
                <a:solidFill>
                  <a:srgbClr val="FF0000"/>
                </a:solidFill>
                <a:latin typeface="KaiTi"/>
                <a:cs typeface="KaiT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onstantia"/>
                <a:cs typeface="Constantia"/>
              </a:rPr>
              <a:t>STEM</a:t>
            </a:r>
            <a:r>
              <a:rPr sz="2200" spc="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spc="5" dirty="0">
                <a:solidFill>
                  <a:srgbClr val="FF0000"/>
                </a:solidFill>
                <a:latin typeface="KaiTi"/>
                <a:cs typeface="KaiTi"/>
              </a:rPr>
              <a:t>選修科目</a:t>
            </a:r>
            <a:r>
              <a:rPr sz="2175" baseline="24904" dirty="0">
                <a:solidFill>
                  <a:srgbClr val="FF0000"/>
                </a:solidFill>
                <a:latin typeface="Constantia"/>
                <a:cs typeface="Constantia"/>
              </a:rPr>
              <a:t>#</a:t>
            </a:r>
            <a:r>
              <a:rPr sz="2200" spc="5" dirty="0">
                <a:solidFill>
                  <a:srgbClr val="FF0000"/>
                </a:solidFill>
                <a:latin typeface="KaiTi"/>
                <a:cs typeface="KaiTi"/>
              </a:rPr>
              <a:t>中</a:t>
            </a:r>
            <a:r>
              <a:rPr sz="2200" spc="-5" dirty="0">
                <a:solidFill>
                  <a:srgbClr val="FF0000"/>
                </a:solidFill>
                <a:latin typeface="KaiTi"/>
                <a:cs typeface="KaiTi"/>
              </a:rPr>
              <a:t>考</a:t>
            </a:r>
            <a:r>
              <a:rPr sz="2200" spc="5" dirty="0">
                <a:solidFill>
                  <a:srgbClr val="FF0000"/>
                </a:solidFill>
                <a:latin typeface="KaiTi"/>
                <a:cs typeface="KaiTi"/>
              </a:rPr>
              <a:t>獲</a:t>
            </a:r>
            <a:r>
              <a:rPr sz="2200" spc="-5" dirty="0">
                <a:solidFill>
                  <a:srgbClr val="FF0000"/>
                </a:solidFill>
                <a:latin typeface="KaiTi"/>
                <a:cs typeface="KaiTi"/>
              </a:rPr>
              <a:t>最少</a:t>
            </a:r>
            <a:r>
              <a:rPr sz="2200" spc="5" dirty="0">
                <a:solidFill>
                  <a:srgbClr val="FF0000"/>
                </a:solidFill>
                <a:latin typeface="KaiTi"/>
                <a:cs typeface="KaiTi"/>
              </a:rPr>
              <a:t>三</a:t>
            </a:r>
            <a:r>
              <a:rPr sz="2200" spc="-5" dirty="0">
                <a:solidFill>
                  <a:srgbClr val="FF0000"/>
                </a:solidFill>
                <a:latin typeface="KaiTi"/>
                <a:cs typeface="KaiTi"/>
              </a:rPr>
              <a:t>粒星</a:t>
            </a:r>
            <a:endParaRPr sz="2200" dirty="0">
              <a:latin typeface="KaiTi"/>
              <a:cs typeface="KaiT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"/>
            </a:pPr>
            <a:endParaRPr sz="33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SzPct val="50000"/>
              <a:buFont typeface="Wingdings"/>
              <a:buChar char=""/>
              <a:tabLst>
                <a:tab pos="355600" algn="l"/>
              </a:tabLst>
            </a:pPr>
            <a:r>
              <a:rPr sz="2200" spc="-30" dirty="0">
                <a:latin typeface="Constantia"/>
                <a:cs typeface="Constantia"/>
              </a:rPr>
              <a:t>For</a:t>
            </a:r>
            <a:r>
              <a:rPr sz="2200" spc="-85" dirty="0">
                <a:latin typeface="Constantia"/>
                <a:cs typeface="Constantia"/>
              </a:rPr>
              <a:t> </a:t>
            </a:r>
            <a:r>
              <a:rPr sz="2200" spc="5" dirty="0">
                <a:latin typeface="KaiTi"/>
                <a:cs typeface="KaiTi"/>
              </a:rPr>
              <a:t>理論物理精</a:t>
            </a:r>
            <a:r>
              <a:rPr sz="2200" spc="509" dirty="0">
                <a:latin typeface="KaiTi"/>
                <a:cs typeface="KaiTi"/>
              </a:rPr>
              <a:t>研</a:t>
            </a:r>
            <a:r>
              <a:rPr sz="2200" spc="5" dirty="0">
                <a:latin typeface="Constantia"/>
                <a:cs typeface="Constantia"/>
              </a:rPr>
              <a:t>(JS4690),</a:t>
            </a:r>
            <a:r>
              <a:rPr sz="2200" spc="30" dirty="0">
                <a:latin typeface="Constantia"/>
                <a:cs typeface="Constantia"/>
              </a:rPr>
              <a:t> </a:t>
            </a:r>
            <a:r>
              <a:rPr sz="2200" spc="-20" dirty="0">
                <a:solidFill>
                  <a:srgbClr val="0000FF"/>
                </a:solidFill>
                <a:latin typeface="Constantia"/>
                <a:cs typeface="Constantia"/>
              </a:rPr>
              <a:t>Physics</a:t>
            </a:r>
            <a:r>
              <a:rPr sz="2200" spc="-25" dirty="0">
                <a:solidFill>
                  <a:srgbClr val="0000FF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must</a:t>
            </a:r>
            <a:r>
              <a:rPr sz="2200" spc="-6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be</a:t>
            </a:r>
            <a:r>
              <a:rPr sz="2200" spc="-10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one</a:t>
            </a:r>
            <a:r>
              <a:rPr sz="2200" spc="-114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of</a:t>
            </a:r>
            <a:r>
              <a:rPr sz="2200" spc="20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the</a:t>
            </a:r>
            <a:r>
              <a:rPr sz="2200" spc="-5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3 </a:t>
            </a:r>
            <a:r>
              <a:rPr sz="2200" spc="-15" dirty="0">
                <a:latin typeface="Constantia"/>
                <a:cs typeface="Constantia"/>
              </a:rPr>
              <a:t>STEM-related</a:t>
            </a:r>
            <a:r>
              <a:rPr sz="2200" spc="-55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elective</a:t>
            </a:r>
            <a:r>
              <a:rPr sz="2200" spc="-10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subjects</a:t>
            </a:r>
            <a:endParaRPr sz="22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"/>
            </a:pPr>
            <a:endParaRPr sz="33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SzPct val="50000"/>
              <a:buFont typeface="Wingdings"/>
              <a:buChar char=""/>
              <a:tabLst>
                <a:tab pos="355600" algn="l"/>
              </a:tabLst>
            </a:pPr>
            <a:r>
              <a:rPr sz="2200" spc="-10" dirty="0">
                <a:latin typeface="Constantia"/>
                <a:cs typeface="Constantia"/>
              </a:rPr>
              <a:t>Put</a:t>
            </a:r>
            <a:r>
              <a:rPr sz="2200" spc="-7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the</a:t>
            </a:r>
            <a:r>
              <a:rPr sz="2200" spc="-110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science</a:t>
            </a:r>
            <a:r>
              <a:rPr sz="2200" spc="-100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program</a:t>
            </a:r>
            <a:r>
              <a:rPr sz="2200" spc="-6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in</a:t>
            </a:r>
            <a:r>
              <a:rPr sz="2200" spc="-40" dirty="0">
                <a:latin typeface="Constantia"/>
                <a:cs typeface="Constantia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onstantia"/>
                <a:cs typeface="Constantia"/>
              </a:rPr>
              <a:t>higher</a:t>
            </a:r>
            <a:r>
              <a:rPr sz="2200" spc="-11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onstantia"/>
                <a:cs typeface="Constantia"/>
              </a:rPr>
              <a:t>priority</a:t>
            </a:r>
            <a:r>
              <a:rPr sz="2200" spc="-6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200" spc="5" dirty="0">
                <a:solidFill>
                  <a:srgbClr val="FF0000"/>
                </a:solidFill>
                <a:latin typeface="KaiTi"/>
                <a:cs typeface="KaiTi"/>
              </a:rPr>
              <a:t>高優</a:t>
            </a:r>
            <a:r>
              <a:rPr sz="2200" spc="-5" dirty="0">
                <a:solidFill>
                  <a:srgbClr val="FF0000"/>
                </a:solidFill>
                <a:latin typeface="KaiTi"/>
                <a:cs typeface="KaiTi"/>
              </a:rPr>
              <a:t>先</a:t>
            </a:r>
            <a:endParaRPr sz="2200" dirty="0">
              <a:latin typeface="KaiTi"/>
              <a:cs typeface="KaiT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/>
              <a:buChar char=""/>
            </a:pPr>
            <a:endParaRPr sz="3300" dirty="0">
              <a:latin typeface="Times New Roman"/>
              <a:cs typeface="Times New Roman"/>
            </a:endParaRPr>
          </a:p>
          <a:p>
            <a:pPr marL="356235" marR="5080" indent="-343535">
              <a:lnSpc>
                <a:spcPct val="100000"/>
              </a:lnSpc>
              <a:buSzPct val="50000"/>
              <a:buFont typeface="Wingdings"/>
              <a:buChar char=""/>
              <a:tabLst>
                <a:tab pos="355600" algn="l"/>
              </a:tabLst>
            </a:pPr>
            <a:r>
              <a:rPr sz="2200" spc="-5" dirty="0">
                <a:latin typeface="Constantia"/>
                <a:cs typeface="Constantia"/>
              </a:rPr>
              <a:t>Good for those </a:t>
            </a:r>
            <a:r>
              <a:rPr sz="2200" spc="-15" dirty="0">
                <a:latin typeface="Constantia"/>
                <a:cs typeface="Constantia"/>
              </a:rPr>
              <a:t>who </a:t>
            </a:r>
            <a:r>
              <a:rPr sz="2200" spc="5" dirty="0">
                <a:latin typeface="Constantia"/>
                <a:cs typeface="Constantia"/>
              </a:rPr>
              <a:t>satisfy </a:t>
            </a:r>
            <a:r>
              <a:rPr sz="2200" spc="-5" dirty="0">
                <a:latin typeface="Constantia"/>
                <a:cs typeface="Constantia"/>
              </a:rPr>
              <a:t>the </a:t>
            </a:r>
            <a:r>
              <a:rPr sz="2200" spc="-20" dirty="0">
                <a:latin typeface="Constantia"/>
                <a:cs typeface="Constantia"/>
              </a:rPr>
              <a:t>above </a:t>
            </a:r>
            <a:r>
              <a:rPr sz="2200" spc="-10" dirty="0">
                <a:latin typeface="Constantia"/>
                <a:cs typeface="Constantia"/>
              </a:rPr>
              <a:t>criteria but </a:t>
            </a:r>
            <a:r>
              <a:rPr sz="2200" spc="-5" dirty="0">
                <a:latin typeface="Constantia"/>
                <a:cs typeface="Constantia"/>
              </a:rPr>
              <a:t>fail </a:t>
            </a:r>
            <a:r>
              <a:rPr sz="2200" spc="-20" dirty="0">
                <a:latin typeface="Constantia"/>
                <a:cs typeface="Constantia"/>
              </a:rPr>
              <a:t>to </a:t>
            </a:r>
            <a:r>
              <a:rPr sz="2200" dirty="0">
                <a:latin typeface="Constantia"/>
                <a:cs typeface="Constantia"/>
              </a:rPr>
              <a:t>fulfill </a:t>
            </a:r>
            <a:r>
              <a:rPr sz="2200" spc="-5" dirty="0">
                <a:latin typeface="Constantia"/>
                <a:cs typeface="Constantia"/>
              </a:rPr>
              <a:t>the minimum </a:t>
            </a:r>
            <a:r>
              <a:rPr sz="2200" spc="-15" dirty="0">
                <a:latin typeface="Constantia"/>
                <a:cs typeface="Constantia"/>
              </a:rPr>
              <a:t>requirement </a:t>
            </a:r>
            <a:r>
              <a:rPr sz="2200" spc="520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in</a:t>
            </a:r>
            <a:r>
              <a:rPr sz="2200" spc="-6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the</a:t>
            </a:r>
            <a:r>
              <a:rPr sz="2200" spc="-7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4</a:t>
            </a:r>
            <a:r>
              <a:rPr sz="2200" spc="-55" dirty="0">
                <a:latin typeface="Constantia"/>
                <a:cs typeface="Constantia"/>
              </a:rPr>
              <a:t> </a:t>
            </a:r>
            <a:r>
              <a:rPr sz="2200" spc="-30" dirty="0">
                <a:latin typeface="Constantia"/>
                <a:cs typeface="Constantia"/>
              </a:rPr>
              <a:t>core</a:t>
            </a:r>
            <a:r>
              <a:rPr sz="2200" spc="-100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subjects</a:t>
            </a:r>
            <a:r>
              <a:rPr sz="2200" spc="-60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(3322A)</a:t>
            </a:r>
            <a:r>
              <a:rPr sz="2200" spc="-25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by</a:t>
            </a:r>
            <a:r>
              <a:rPr sz="2200" spc="-10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one</a:t>
            </a:r>
            <a:r>
              <a:rPr sz="2200" spc="-75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level</a:t>
            </a:r>
            <a:r>
              <a:rPr sz="2200" spc="-25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in</a:t>
            </a:r>
            <a:r>
              <a:rPr sz="2200" spc="-100" dirty="0">
                <a:latin typeface="Constantia"/>
                <a:cs typeface="Constantia"/>
              </a:rPr>
              <a:t> </a:t>
            </a:r>
            <a:r>
              <a:rPr sz="2200" spc="-15" dirty="0">
                <a:latin typeface="Constantia"/>
                <a:cs typeface="Constantia"/>
              </a:rPr>
              <a:t>any</a:t>
            </a:r>
            <a:r>
              <a:rPr sz="2200" spc="-114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one</a:t>
            </a:r>
            <a:r>
              <a:rPr sz="2200" spc="-120" dirty="0">
                <a:latin typeface="Constantia"/>
                <a:cs typeface="Constantia"/>
              </a:rPr>
              <a:t> </a:t>
            </a:r>
            <a:r>
              <a:rPr sz="2200" spc="-5" dirty="0">
                <a:latin typeface="Constantia"/>
                <a:cs typeface="Constantia"/>
              </a:rPr>
              <a:t>subject</a:t>
            </a:r>
            <a:endParaRPr sz="2200" dirty="0">
              <a:latin typeface="Constantia"/>
              <a:cs typeface="Constantia"/>
            </a:endParaRPr>
          </a:p>
          <a:p>
            <a:pPr marL="812800" marR="10160" lvl="1" indent="-342900">
              <a:lnSpc>
                <a:spcPct val="100000"/>
              </a:lnSpc>
              <a:spcBef>
                <a:spcPts val="595"/>
              </a:spcBef>
              <a:buSzPct val="50000"/>
              <a:buFont typeface="Wingdings"/>
              <a:buChar char=""/>
              <a:tabLst>
                <a:tab pos="812800" algn="l"/>
                <a:tab pos="2127885" algn="l"/>
                <a:tab pos="2740660" algn="l"/>
                <a:tab pos="3931920" algn="l"/>
                <a:tab pos="4677410" algn="l"/>
                <a:tab pos="6312535" algn="l"/>
                <a:tab pos="6938645" algn="l"/>
                <a:tab pos="7664450" algn="l"/>
                <a:tab pos="9077325" algn="l"/>
                <a:tab pos="9490075" algn="l"/>
                <a:tab pos="10053955" algn="l"/>
              </a:tabLst>
            </a:pP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P</a:t>
            </a:r>
            <a:r>
              <a:rPr sz="2200" spc="-45" dirty="0">
                <a:solidFill>
                  <a:srgbClr val="2F5597"/>
                </a:solidFill>
                <a:latin typeface="Constantia"/>
                <a:cs typeface="Constantia"/>
              </a:rPr>
              <a:t>r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og</a:t>
            </a:r>
            <a:r>
              <a:rPr sz="2200" spc="-45" dirty="0">
                <a:solidFill>
                  <a:srgbClr val="2F5597"/>
                </a:solidFill>
                <a:latin typeface="Constantia"/>
                <a:cs typeface="Constantia"/>
              </a:rPr>
              <a:t>r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a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m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s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wi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l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l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60" dirty="0">
                <a:solidFill>
                  <a:srgbClr val="2F5597"/>
                </a:solidFill>
                <a:latin typeface="Constantia"/>
                <a:cs typeface="Constantia"/>
              </a:rPr>
              <a:t>c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o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n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s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ider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t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h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eir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a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ppl</a:t>
            </a: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ic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atio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n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s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20" dirty="0">
                <a:solidFill>
                  <a:srgbClr val="2F5597"/>
                </a:solidFill>
                <a:latin typeface="Constantia"/>
                <a:cs typeface="Constantia"/>
              </a:rPr>
              <a:t>a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n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d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o</a:t>
            </a: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ffe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r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i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n</a:t>
            </a:r>
            <a:r>
              <a:rPr sz="2200" spc="-50" dirty="0">
                <a:solidFill>
                  <a:srgbClr val="2F5597"/>
                </a:solidFill>
                <a:latin typeface="Constantia"/>
                <a:cs typeface="Constantia"/>
              </a:rPr>
              <a:t>t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e</a:t>
            </a:r>
            <a:r>
              <a:rPr sz="2200" spc="25" dirty="0">
                <a:solidFill>
                  <a:srgbClr val="2F5597"/>
                </a:solidFill>
                <a:latin typeface="Constantia"/>
                <a:cs typeface="Constantia"/>
              </a:rPr>
              <a:t>r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v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iews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40" dirty="0">
                <a:solidFill>
                  <a:srgbClr val="2F5597"/>
                </a:solidFill>
                <a:latin typeface="Constantia"/>
                <a:cs typeface="Constantia"/>
              </a:rPr>
              <a:t>t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o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t</a:t>
            </a:r>
            <a:r>
              <a:rPr sz="2200" spc="0" dirty="0">
                <a:solidFill>
                  <a:srgbClr val="2F5597"/>
                </a:solidFill>
                <a:latin typeface="Constantia"/>
                <a:cs typeface="Constantia"/>
              </a:rPr>
              <a:t>h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e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	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p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o</a:t>
            </a:r>
            <a:r>
              <a:rPr sz="2200" spc="-40" dirty="0">
                <a:solidFill>
                  <a:srgbClr val="2F5597"/>
                </a:solidFill>
                <a:latin typeface="Constantia"/>
                <a:cs typeface="Constantia"/>
              </a:rPr>
              <a:t>t</a:t>
            </a: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e</a:t>
            </a:r>
            <a:r>
              <a:rPr sz="2200" dirty="0">
                <a:solidFill>
                  <a:srgbClr val="2F5597"/>
                </a:solidFill>
                <a:latin typeface="Constantia"/>
                <a:cs typeface="Constantia"/>
              </a:rPr>
              <a:t>n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t</a:t>
            </a: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i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al  applicants</a:t>
            </a:r>
            <a:endParaRPr sz="2200" dirty="0">
              <a:latin typeface="Constantia"/>
              <a:cs typeface="Constantia"/>
            </a:endParaRPr>
          </a:p>
          <a:p>
            <a:pPr marL="812800" lvl="1" indent="-342900">
              <a:lnSpc>
                <a:spcPts val="2620"/>
              </a:lnSpc>
              <a:spcBef>
                <a:spcPts val="635"/>
              </a:spcBef>
              <a:buSzPct val="50000"/>
              <a:buFont typeface="Wingdings"/>
              <a:buChar char=""/>
              <a:tabLst>
                <a:tab pos="812800" algn="l"/>
              </a:tabLst>
            </a:pP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The</a:t>
            </a:r>
            <a:r>
              <a:rPr sz="2200" spc="100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application</a:t>
            </a:r>
            <a:r>
              <a:rPr sz="2200" spc="110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results</a:t>
            </a:r>
            <a:r>
              <a:rPr sz="2200" spc="95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will</a:t>
            </a:r>
            <a:r>
              <a:rPr sz="2200" spc="135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be</a:t>
            </a:r>
            <a:r>
              <a:rPr sz="2200" spc="100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announced</a:t>
            </a:r>
            <a:r>
              <a:rPr sz="2200" spc="145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solidFill>
                  <a:srgbClr val="2F5597"/>
                </a:solidFill>
                <a:latin typeface="Constantia"/>
                <a:cs typeface="Constantia"/>
              </a:rPr>
              <a:t>as</a:t>
            </a:r>
            <a:r>
              <a:rPr sz="2200" spc="90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Main</a:t>
            </a:r>
            <a:r>
              <a:rPr sz="2200" spc="114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Round</a:t>
            </a:r>
            <a:r>
              <a:rPr sz="2200" spc="145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offer</a:t>
            </a:r>
            <a:r>
              <a:rPr sz="2200" spc="70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10" dirty="0">
                <a:solidFill>
                  <a:srgbClr val="2F5597"/>
                </a:solidFill>
                <a:latin typeface="Constantia"/>
                <a:cs typeface="Constantia"/>
              </a:rPr>
              <a:t>results</a:t>
            </a:r>
            <a:r>
              <a:rPr sz="2200" spc="95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5" dirty="0">
                <a:solidFill>
                  <a:srgbClr val="2F5597"/>
                </a:solidFill>
                <a:latin typeface="KaiTi"/>
                <a:cs typeface="KaiTi"/>
              </a:rPr>
              <a:t>正</a:t>
            </a:r>
            <a:r>
              <a:rPr sz="2200" spc="5" dirty="0">
                <a:solidFill>
                  <a:srgbClr val="2F5597"/>
                </a:solidFill>
                <a:latin typeface="KaiTi"/>
                <a:cs typeface="KaiTi"/>
              </a:rPr>
              <a:t>式</a:t>
            </a:r>
            <a:r>
              <a:rPr sz="2200" spc="-5" dirty="0">
                <a:solidFill>
                  <a:srgbClr val="2F5597"/>
                </a:solidFill>
                <a:latin typeface="KaiTi"/>
                <a:cs typeface="KaiTi"/>
              </a:rPr>
              <a:t>遴選</a:t>
            </a:r>
            <a:r>
              <a:rPr sz="2200" spc="5" dirty="0">
                <a:solidFill>
                  <a:srgbClr val="2F5597"/>
                </a:solidFill>
                <a:latin typeface="KaiTi"/>
                <a:cs typeface="KaiTi"/>
              </a:rPr>
              <a:t>結</a:t>
            </a:r>
            <a:r>
              <a:rPr sz="2200" spc="-5" dirty="0">
                <a:solidFill>
                  <a:srgbClr val="2F5597"/>
                </a:solidFill>
                <a:latin typeface="KaiTi"/>
                <a:cs typeface="KaiTi"/>
              </a:rPr>
              <a:t>果</a:t>
            </a:r>
            <a:endParaRPr sz="2200" dirty="0">
              <a:latin typeface="KaiTi"/>
              <a:cs typeface="KaiTi"/>
            </a:endParaRPr>
          </a:p>
          <a:p>
            <a:pPr marL="812800">
              <a:lnSpc>
                <a:spcPts val="2620"/>
              </a:lnSpc>
            </a:pPr>
            <a:r>
              <a:rPr sz="2200" spc="-15" dirty="0">
                <a:solidFill>
                  <a:srgbClr val="2F5597"/>
                </a:solidFill>
                <a:latin typeface="Constantia"/>
                <a:cs typeface="Constantia"/>
              </a:rPr>
              <a:t>by</a:t>
            </a:r>
            <a:r>
              <a:rPr sz="2200" spc="-150" dirty="0">
                <a:solidFill>
                  <a:srgbClr val="2F5597"/>
                </a:solidFill>
                <a:latin typeface="Constantia"/>
                <a:cs typeface="Constantia"/>
              </a:rPr>
              <a:t> </a:t>
            </a:r>
            <a:r>
              <a:rPr sz="2200" spc="-40" dirty="0">
                <a:solidFill>
                  <a:srgbClr val="2F5597"/>
                </a:solidFill>
                <a:latin typeface="Constantia"/>
                <a:cs typeface="Constantia"/>
              </a:rPr>
              <a:t>JUPAS</a:t>
            </a:r>
            <a:endParaRPr sz="22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30" baseline="25462" dirty="0">
                <a:solidFill>
                  <a:srgbClr val="006600"/>
                </a:solidFill>
                <a:latin typeface="Constantia"/>
                <a:cs typeface="Constantia"/>
              </a:rPr>
              <a:t>#</a:t>
            </a:r>
            <a:r>
              <a:rPr sz="1800" spc="-20" dirty="0">
                <a:solidFill>
                  <a:srgbClr val="006600"/>
                </a:solidFill>
                <a:latin typeface="Constantia"/>
                <a:cs typeface="Constantia"/>
              </a:rPr>
              <a:t>Biology, </a:t>
            </a:r>
            <a:r>
              <a:rPr sz="1800" spc="-15" dirty="0">
                <a:solidFill>
                  <a:srgbClr val="006600"/>
                </a:solidFill>
                <a:latin typeface="Constantia"/>
                <a:cs typeface="Constantia"/>
              </a:rPr>
              <a:t>Chemistry, Physics, </a:t>
            </a:r>
            <a:r>
              <a:rPr sz="1800" spc="-5" dirty="0">
                <a:solidFill>
                  <a:srgbClr val="006600"/>
                </a:solidFill>
                <a:latin typeface="Constantia"/>
                <a:cs typeface="Constantia"/>
              </a:rPr>
              <a:t>Mathematics </a:t>
            </a:r>
            <a:r>
              <a:rPr sz="1800" spc="-10" dirty="0">
                <a:solidFill>
                  <a:srgbClr val="006600"/>
                </a:solidFill>
                <a:latin typeface="Constantia"/>
                <a:cs typeface="Constantia"/>
              </a:rPr>
              <a:t>Extended Module </a:t>
            </a:r>
            <a:r>
              <a:rPr sz="1800" spc="-5" dirty="0">
                <a:solidFill>
                  <a:srgbClr val="006600"/>
                </a:solidFill>
                <a:latin typeface="Constantia"/>
                <a:cs typeface="Constantia"/>
              </a:rPr>
              <a:t>I/II, Information </a:t>
            </a:r>
            <a:r>
              <a:rPr sz="1800" dirty="0">
                <a:solidFill>
                  <a:srgbClr val="006600"/>
                </a:solidFill>
                <a:latin typeface="Constantia"/>
                <a:cs typeface="Constantia"/>
              </a:rPr>
              <a:t>and </a:t>
            </a:r>
            <a:r>
              <a:rPr sz="1800" spc="-5" dirty="0">
                <a:solidFill>
                  <a:srgbClr val="006600"/>
                </a:solidFill>
                <a:latin typeface="Constantia"/>
                <a:cs typeface="Constantia"/>
              </a:rPr>
              <a:t>Communication </a:t>
            </a:r>
            <a:r>
              <a:rPr sz="1800" spc="-30" dirty="0">
                <a:solidFill>
                  <a:srgbClr val="006600"/>
                </a:solidFill>
                <a:latin typeface="Constantia"/>
                <a:cs typeface="Constantia"/>
              </a:rPr>
              <a:t>Technology,</a:t>
            </a:r>
            <a:endParaRPr sz="1800" dirty="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044" y="6463665"/>
            <a:ext cx="315976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6600"/>
                </a:solidFill>
                <a:latin typeface="Constantia"/>
                <a:cs typeface="Constantia"/>
              </a:rPr>
              <a:t>Design and Applied</a:t>
            </a:r>
            <a:r>
              <a:rPr sz="1800" spc="-150" dirty="0">
                <a:solidFill>
                  <a:srgbClr val="006600"/>
                </a:solidFill>
                <a:latin typeface="Constantia"/>
                <a:cs typeface="Constantia"/>
              </a:rPr>
              <a:t> </a:t>
            </a:r>
            <a:r>
              <a:rPr sz="1800" spc="-20" dirty="0">
                <a:solidFill>
                  <a:srgbClr val="006600"/>
                </a:solidFill>
                <a:latin typeface="Constantia"/>
                <a:cs typeface="Constantia"/>
              </a:rPr>
              <a:t>Technology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18595" y="6438328"/>
            <a:ext cx="15430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A8A8A"/>
                </a:solidFill>
                <a:latin typeface="Constantia"/>
                <a:cs typeface="Constantia"/>
              </a:rPr>
              <a:t>18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C43B2-80A8-12ED-FAB6-FA7FE18DD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01" r="1" b="1"/>
          <a:stretch>
            <a:fillRect/>
          </a:stretch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81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8AB0-2965-7DCF-F6FF-60E998B2A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327095"/>
            <a:ext cx="5562600" cy="553998"/>
          </a:xfrm>
        </p:spPr>
        <p:txBody>
          <a:bodyPr/>
          <a:lstStyle/>
          <a:p>
            <a:r>
              <a:rPr lang="en-HK" altLang="zh-HK" dirty="0"/>
              <a:t>Alumni Sharing </a:t>
            </a:r>
            <a:r>
              <a:rPr lang="zh-HK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校友分享</a:t>
            </a:r>
            <a:endParaRPr lang="en-HK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A077B-C76A-88FE-E401-10023D297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099" y="1273105"/>
            <a:ext cx="5257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13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9613" y="5075961"/>
            <a:ext cx="9143994" cy="15049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1505" y="5302973"/>
            <a:ext cx="1187448" cy="1050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25397" y="214506"/>
            <a:ext cx="4796790" cy="711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spc="-40" dirty="0">
                <a:solidFill>
                  <a:srgbClr val="FF0000"/>
                </a:solidFill>
                <a:latin typeface="Constantia"/>
                <a:cs typeface="Constantia"/>
              </a:rPr>
              <a:t>More</a:t>
            </a:r>
            <a:r>
              <a:rPr sz="4400" b="1" spc="-17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4400" b="1" spc="-5" dirty="0">
                <a:solidFill>
                  <a:srgbClr val="FF0000"/>
                </a:solidFill>
                <a:latin typeface="Constantia"/>
                <a:cs typeface="Constantia"/>
              </a:rPr>
              <a:t>Information</a:t>
            </a:r>
            <a:endParaRPr sz="4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418685" y="1339937"/>
            <a:ext cx="9698386" cy="2991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pc="-20" dirty="0"/>
              <a:t>Undergraduate </a:t>
            </a:r>
            <a:r>
              <a:rPr spc="-10" dirty="0"/>
              <a:t>Admission </a:t>
            </a:r>
            <a:r>
              <a:rPr dirty="0"/>
              <a:t>Inquiry:</a:t>
            </a:r>
            <a:r>
              <a:rPr spc="-125" dirty="0"/>
              <a:t> </a:t>
            </a:r>
            <a:r>
              <a:rPr lang="en-GB" u="sng" dirty="0">
                <a:hlinkClick r:id="rId4"/>
              </a:rPr>
              <a:t>physics@phy.cuhk.edu.hk</a:t>
            </a:r>
            <a:endParaRPr u="heavy" spc="-20" dirty="0">
              <a:solidFill>
                <a:srgbClr val="0563C1"/>
              </a:solidFill>
              <a:hlinkClick r:id="rId5"/>
            </a:endParaRPr>
          </a:p>
          <a:p>
            <a:pPr marL="86360" marR="76200" indent="-635" algn="ctr">
              <a:lnSpc>
                <a:spcPts val="6720"/>
              </a:lnSpc>
              <a:spcBef>
                <a:spcPts val="780"/>
              </a:spcBef>
            </a:pPr>
            <a:r>
              <a:rPr spc="-15" dirty="0"/>
              <a:t>Physics </a:t>
            </a:r>
            <a:r>
              <a:rPr spc="-10" dirty="0"/>
              <a:t>Curriculum </a:t>
            </a:r>
            <a:r>
              <a:rPr dirty="0"/>
              <a:t>Inquiry: </a:t>
            </a:r>
            <a:r>
              <a:rPr u="heavy" spc="-25" dirty="0">
                <a:solidFill>
                  <a:srgbClr val="0563C1"/>
                </a:solidFill>
                <a:hlinkClick r:id="rId4"/>
              </a:rPr>
              <a:t>physics@phy.cuhk.edu.hk </a:t>
            </a:r>
            <a:r>
              <a:rPr u="heavy" spc="-25" dirty="0">
                <a:solidFill>
                  <a:srgbClr val="0563C1"/>
                </a:solidFill>
              </a:rPr>
              <a:t> </a:t>
            </a:r>
            <a:r>
              <a:rPr spc="-15" dirty="0"/>
              <a:t>Physics </a:t>
            </a:r>
            <a:r>
              <a:rPr spc="-5" dirty="0"/>
              <a:t>Department </a:t>
            </a:r>
            <a:r>
              <a:rPr spc="-40" dirty="0"/>
              <a:t>Webpage:</a:t>
            </a:r>
            <a:r>
              <a:rPr spc="-105" dirty="0"/>
              <a:t> </a:t>
            </a:r>
            <a:r>
              <a:rPr u="heavy" spc="-25" dirty="0">
                <a:solidFill>
                  <a:srgbClr val="0563C1"/>
                </a:solidFill>
                <a:hlinkClick r:id="rId6"/>
              </a:rPr>
              <a:t>http://www.phy.cuhk.edu.hk </a:t>
            </a:r>
            <a:r>
              <a:rPr u="heavy" spc="-25" dirty="0">
                <a:solidFill>
                  <a:srgbClr val="0563C1"/>
                </a:solidFill>
              </a:rPr>
              <a:t> </a:t>
            </a:r>
            <a:r>
              <a:rPr spc="-10" dirty="0"/>
              <a:t>Science </a:t>
            </a:r>
            <a:r>
              <a:rPr spc="-25" dirty="0"/>
              <a:t>Faculty </a:t>
            </a:r>
            <a:r>
              <a:rPr spc="-40" dirty="0"/>
              <a:t>Webpage:</a:t>
            </a:r>
            <a:r>
              <a:rPr spc="-190" dirty="0"/>
              <a:t> </a:t>
            </a:r>
            <a:r>
              <a:rPr u="heavy" spc="-10" dirty="0">
                <a:solidFill>
                  <a:srgbClr val="0563C1"/>
                </a:solidFill>
                <a:hlinkClick r:id="rId7"/>
              </a:rPr>
              <a:t>http://www.sci.cuhk.edu.hk/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17071" y="6438328"/>
            <a:ext cx="15557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A8A8A"/>
                </a:solidFill>
                <a:latin typeface="Constantia"/>
                <a:cs typeface="Constantia"/>
              </a:rPr>
              <a:t>19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</TotalTime>
  <Words>1929</Words>
  <Application>Microsoft Office PowerPoint</Application>
  <PresentationFormat>Widescreen</PresentationFormat>
  <Paragraphs>286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Aptos</vt:lpstr>
      <vt:lpstr>Arial</vt:lpstr>
      <vt:lpstr>Calibri</vt:lpstr>
      <vt:lpstr>Constantia</vt:lpstr>
      <vt:lpstr>KaiTi</vt:lpstr>
      <vt:lpstr>Symbol</vt:lpstr>
      <vt:lpstr>Times New Roman</vt:lpstr>
      <vt:lpstr>Wingdings</vt:lpstr>
      <vt:lpstr>Wingdings 2</vt:lpstr>
      <vt:lpstr>Office Theme</vt:lpstr>
      <vt:lpstr>Admission talk for 2027 Physics @ CUHK</vt:lpstr>
      <vt:lpstr>香港中文大學</vt:lpstr>
      <vt:lpstr>A comprehensive university founded 1963 as a federation of Chung Chi (崇基), New  Asia (新亞) and United (聯合) Colleges 書院.</vt:lpstr>
      <vt:lpstr>Department of Physics 物理系</vt:lpstr>
      <vt:lpstr>PowerPoint Presentation</vt:lpstr>
      <vt:lpstr>CUHK Physics is the place for you because we care very much   about teaching 非常關心教學</vt:lpstr>
      <vt:lpstr>PowerPoint Presentation</vt:lpstr>
      <vt:lpstr>Student achievements 學生成就</vt:lpstr>
      <vt:lpstr>Participated in large-scale international research projects 大型國際研究項目</vt:lpstr>
      <vt:lpstr>Physics at CUHK: Curriculum 課程Overview</vt:lpstr>
      <vt:lpstr>Four Streams (focused study) </vt:lpstr>
      <vt:lpstr>Enrichment Stream in Theoretical Physics 理論物理精研</vt:lpstr>
      <vt:lpstr>Learning opportunities beyond classroom</vt:lpstr>
      <vt:lpstr>全球實習計劃</vt:lpstr>
      <vt:lpstr>PowerPoint Presentation</vt:lpstr>
      <vt:lpstr>More than 35% of students participate the Summer Research Internship 暑期研究實習 in their 1st and 2nd years with financial support</vt:lpstr>
      <vt:lpstr>Science 大類收生(JS 4601)</vt:lpstr>
      <vt:lpstr>理論物理精研(JS 4690)</vt:lpstr>
      <vt:lpstr>PowerPoint Presentation</vt:lpstr>
      <vt:lpstr>JUPAS Admission Score 2026 (理論物理精研)</vt:lpstr>
      <vt:lpstr>The STEM Talent Scheme</vt:lpstr>
      <vt:lpstr>PowerPoint Presentation</vt:lpstr>
      <vt:lpstr>Alumni Sharing 校友分享</vt:lpstr>
      <vt:lpstr>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CKM</dc:creator>
  <cp:lastModifiedBy>Daniel HC Ong (PHY)</cp:lastModifiedBy>
  <cp:revision>9</cp:revision>
  <cp:lastPrinted>2026-09-24T07:46:36Z</cp:lastPrinted>
  <dcterms:created xsi:type="dcterms:W3CDTF">2025-07-23T13:56:52Z</dcterms:created>
  <dcterms:modified xsi:type="dcterms:W3CDTF">2026-10-05T00:42:35Z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2024-11-05T00:00:00Z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2025-07-23T00:00:00Z</vt:filetime>
  </property>
</Properties>
</file>